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8" r:id="rId1"/>
  </p:sldMasterIdLst>
  <p:sldIdLst>
    <p:sldId id="272" r:id="rId2"/>
    <p:sldId id="273" r:id="rId3"/>
    <p:sldId id="287" r:id="rId4"/>
    <p:sldId id="282" r:id="rId5"/>
    <p:sldId id="275" r:id="rId6"/>
    <p:sldId id="278" r:id="rId7"/>
    <p:sldId id="283" r:id="rId8"/>
    <p:sldId id="284" r:id="rId9"/>
    <p:sldId id="285" r:id="rId10"/>
    <p:sldId id="286" r:id="rId11"/>
    <p:sldId id="288" r:id="rId12"/>
    <p:sldId id="281" r:id="rId13"/>
    <p:sldId id="279" r:id="rId14"/>
    <p:sldId id="280" r:id="rId15"/>
    <p:sldId id="276" r:id="rId16"/>
    <p:sldId id="277" r:id="rId17"/>
    <p:sldId id="27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D08C-2F7F-4080-A534-F44CCB4EFBFB}" type="datetimeFigureOut">
              <a:rPr lang="en-US" smtClean="0"/>
              <a:t>03/09/21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71FF2-B007-4BF0-8B12-F75C654C3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969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D08C-2F7F-4080-A534-F44CCB4EFBFB}" type="datetimeFigureOut">
              <a:rPr lang="en-US" smtClean="0"/>
              <a:t>03/09/21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71FF2-B007-4BF0-8B12-F75C654C3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87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D08C-2F7F-4080-A534-F44CCB4EFBFB}" type="datetimeFigureOut">
              <a:rPr lang="en-US" smtClean="0"/>
              <a:t>03/09/21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71FF2-B007-4BF0-8B12-F75C654C3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62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D08C-2F7F-4080-A534-F44CCB4EFBFB}" type="datetimeFigureOut">
              <a:rPr lang="en-US" smtClean="0"/>
              <a:t>03/09/21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71FF2-B007-4BF0-8B12-F75C654C3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248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D08C-2F7F-4080-A534-F44CCB4EFBFB}" type="datetimeFigureOut">
              <a:rPr lang="en-US" smtClean="0"/>
              <a:t>03/09/21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71FF2-B007-4BF0-8B12-F75C654C3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9153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D08C-2F7F-4080-A534-F44CCB4EFBFB}" type="datetimeFigureOut">
              <a:rPr lang="en-US" smtClean="0"/>
              <a:t>03/09/21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71FF2-B007-4BF0-8B12-F75C654C3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0098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D08C-2F7F-4080-A534-F44CCB4EFBFB}" type="datetimeFigureOut">
              <a:rPr lang="en-US" smtClean="0"/>
              <a:t>03/09/21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71FF2-B007-4BF0-8B12-F75C654C3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703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D08C-2F7F-4080-A534-F44CCB4EFBFB}" type="datetimeFigureOut">
              <a:rPr lang="en-US" smtClean="0"/>
              <a:t>03/09/21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71FF2-B007-4BF0-8B12-F75C654C3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9758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D08C-2F7F-4080-A534-F44CCB4EFBFB}" type="datetimeFigureOut">
              <a:rPr lang="en-US" smtClean="0"/>
              <a:t>03/09/21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71FF2-B007-4BF0-8B12-F75C654C3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78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1185" y="353289"/>
            <a:ext cx="9582782" cy="768929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1185" y="1296785"/>
            <a:ext cx="9584574" cy="5070764"/>
          </a:xfrm>
        </p:spPr>
        <p:txBody>
          <a:bodyPr anchor="ctr"/>
          <a:lstStyle>
            <a:lvl1pPr>
              <a:defRPr baseline="0">
                <a:latin typeface="Arial" panose="020B0604020202020204" pitchFamily="34" charset="0"/>
              </a:defRPr>
            </a:lvl1pPr>
            <a:lvl2pPr>
              <a:defRPr baseline="0">
                <a:latin typeface="Arial" panose="020B0604020202020204" pitchFamily="34" charset="0"/>
              </a:defRPr>
            </a:lvl2pPr>
            <a:lvl3pPr>
              <a:defRPr baseline="0">
                <a:latin typeface="Arial" panose="020B0604020202020204" pitchFamily="34" charset="0"/>
              </a:defRPr>
            </a:lvl3pPr>
            <a:lvl4pPr>
              <a:defRPr baseline="0">
                <a:latin typeface="Arial" panose="020B0604020202020204" pitchFamily="34" charset="0"/>
              </a:defRPr>
            </a:lvl4pPr>
            <a:lvl5pPr>
              <a:defRPr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42798" y="6492242"/>
            <a:ext cx="551167" cy="222153"/>
          </a:xfrm>
        </p:spPr>
        <p:txBody>
          <a:bodyPr/>
          <a:lstStyle/>
          <a:p>
            <a:fld id="{DFA71FF2-B007-4BF0-8B12-F75C654C3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898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D08C-2F7F-4080-A534-F44CCB4EFBFB}" type="datetimeFigureOut">
              <a:rPr lang="en-US" smtClean="0"/>
              <a:t>03/09/21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71FF2-B007-4BF0-8B12-F75C654C3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851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D08C-2F7F-4080-A534-F44CCB4EFBFB}" type="datetimeFigureOut">
              <a:rPr lang="en-US" smtClean="0"/>
              <a:t>03/09/21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71FF2-B007-4BF0-8B12-F75C654C3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969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D08C-2F7F-4080-A534-F44CCB4EFBFB}" type="datetimeFigureOut">
              <a:rPr lang="en-US" smtClean="0"/>
              <a:t>03/09/21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71FF2-B007-4BF0-8B12-F75C654C3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19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D08C-2F7F-4080-A534-F44CCB4EFBFB}" type="datetimeFigureOut">
              <a:rPr lang="en-US" smtClean="0"/>
              <a:t>03/09/21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71FF2-B007-4BF0-8B12-F75C654C3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583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D08C-2F7F-4080-A534-F44CCB4EFBFB}" type="datetimeFigureOut">
              <a:rPr lang="en-US" smtClean="0"/>
              <a:t>03/09/21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71FF2-B007-4BF0-8B12-F75C654C3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619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D08C-2F7F-4080-A534-F44CCB4EFBFB}" type="datetimeFigureOut">
              <a:rPr lang="en-US" smtClean="0"/>
              <a:t>03/09/21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71FF2-B007-4BF0-8B12-F75C654C3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56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D08C-2F7F-4080-A534-F44CCB4EFBFB}" type="datetimeFigureOut">
              <a:rPr lang="en-US" smtClean="0"/>
              <a:t>03/09/21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71FF2-B007-4BF0-8B12-F75C654C3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16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52648" y="457201"/>
            <a:ext cx="9350375" cy="7398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COVID-19 Review/Updates: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2649" y="1396538"/>
            <a:ext cx="9350373" cy="50042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467302"/>
            <a:ext cx="1143000" cy="2798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25D08C-2F7F-4080-A534-F44CCB4EFBFB}" type="datetimeFigureOut">
              <a:rPr lang="en-US" smtClean="0"/>
              <a:pPr/>
              <a:t>03/09/21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467294"/>
            <a:ext cx="551167" cy="2798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FA71FF2-B007-4BF0-8B12-F75C654C3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197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  <p:sldLayoutId id="2147483880" r:id="rId12"/>
    <p:sldLayoutId id="2147483881" r:id="rId13"/>
    <p:sldLayoutId id="2147483882" r:id="rId14"/>
    <p:sldLayoutId id="2147483883" r:id="rId15"/>
    <p:sldLayoutId id="2147483884" r:id="rId16"/>
    <p:sldLayoutId id="214748388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 cap="none">
          <a:ln w="3175" cmpd="sng">
            <a:noFill/>
          </a:ln>
          <a:solidFill>
            <a:schemeClr val="tx1"/>
          </a:solidFill>
          <a:effectLst/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hs.gov/sites/default/files/faq-and-guide-for-faith-and-community-leaders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dc.gov/coronavirus/2019-ncov/vaccines/distributing.html" TargetMode="External"/><Relationship Id="rId3" Type="http://schemas.openxmlformats.org/officeDocument/2006/relationships/hyperlink" Target="https://www.cdc.gov/coronavirus/2019-ncov/vaccines/index.html" TargetMode="External"/><Relationship Id="rId7" Type="http://schemas.openxmlformats.org/officeDocument/2006/relationships/hyperlink" Target="https://vaccinefinder.org/" TargetMode="External"/><Relationship Id="rId2" Type="http://schemas.openxmlformats.org/officeDocument/2006/relationships/hyperlink" Target="https://services.aap.org/en/pages/2019-novel-coronavirus-covid-19-infections/clinical-guidance/covid-19-testing-guidanc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dc.gov/vaccines/covid-19/retail-pharmacy-program/participating-pharmacies.html" TargetMode="External"/><Relationship Id="rId5" Type="http://schemas.openxmlformats.org/officeDocument/2006/relationships/hyperlink" Target="https://www.hhs.gov/sites/default/files/secretarial-directive-prioritization-covid-19-vaccines.pdf" TargetMode="External"/><Relationship Id="rId4" Type="http://schemas.openxmlformats.org/officeDocument/2006/relationships/hyperlink" Target="https://www.cdc.gov/coronavirus/2019-ncov/vaccines/fully-vaccinated.html" TargetMode="External"/><Relationship Id="rId9" Type="http://schemas.openxmlformats.org/officeDocument/2006/relationships/hyperlink" Target="https://www.hhs.gov/sites/default/files/faq-and-guide-for-faith-and-community-leaders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2274" y="304800"/>
            <a:ext cx="9090750" cy="1349829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COVID-19 Review/Updates: 3-10-21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2274" y="2046515"/>
            <a:ext cx="9090749" cy="4545874"/>
          </a:xfrm>
        </p:spPr>
        <p:txBody>
          <a:bodyPr>
            <a:normAutofit fontScale="92500" lnSpcReduction="10000"/>
          </a:bodyPr>
          <a:lstStyle/>
          <a:p>
            <a:pPr algn="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LGG Weekly Phone Conference, 3-10-21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Keith B. Boykin, MD, FAAP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Pediatrics/Internal Medicine (Consulting)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845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5BE70-8BD7-41DC-BE1B-3BD90099C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COVID-19 Review/Updates: 3-10-21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43488-74D0-4329-8ADC-BEAC5FFDB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How Have We Done?</a:t>
            </a:r>
          </a:p>
        </p:txBody>
      </p:sp>
    </p:spTree>
    <p:extLst>
      <p:ext uri="{BB962C8B-B14F-4D97-AF65-F5344CB8AC3E}">
        <p14:creationId xmlns:p14="http://schemas.microsoft.com/office/powerpoint/2010/main" val="463118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ECE3F-FADA-4F16-91F1-002FB390A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COVID-19 Review/Updates: 3-10-21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D0802-1136-4365-ABB3-ED634FDFE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Current Status of US approved Vaccines</a:t>
            </a:r>
          </a:p>
          <a:p>
            <a:pPr lvl="1"/>
            <a:r>
              <a:rPr lang="en-US" b="1" dirty="0"/>
              <a:t>Pfizer</a:t>
            </a:r>
          </a:p>
          <a:p>
            <a:pPr lvl="2"/>
            <a:r>
              <a:rPr lang="en-US" dirty="0"/>
              <a:t>mRNA vaccine, 2 doses, 21 days apart, only approved vaccine for adolescents 16 years of age and older</a:t>
            </a:r>
          </a:p>
          <a:p>
            <a:pPr lvl="2"/>
            <a:r>
              <a:rPr lang="en-US" dirty="0"/>
              <a:t>Does NOT contain: Egg, Preservatives, and Latex</a:t>
            </a:r>
          </a:p>
          <a:p>
            <a:pPr lvl="2"/>
            <a:endParaRPr lang="en-US" dirty="0"/>
          </a:p>
          <a:p>
            <a:pPr lvl="1"/>
            <a:r>
              <a:rPr lang="en-US" b="1" dirty="0"/>
              <a:t>Moderna</a:t>
            </a:r>
          </a:p>
          <a:p>
            <a:pPr lvl="1"/>
            <a:r>
              <a:rPr lang="en-US" b="1" dirty="0"/>
              <a:t>Janssen (J &amp; J)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400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91130-FBDC-4951-8C76-2D6D601F4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COVID-19 Review/Updates: 3-10-21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B5C43-7839-4076-9A1E-88FDBE1F9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Vaccines/Vaccination Updates</a:t>
            </a:r>
          </a:p>
          <a:p>
            <a:pPr lvl="1"/>
            <a:r>
              <a:rPr lang="en-US" dirty="0"/>
              <a:t>Current Status of Vaccination</a:t>
            </a:r>
          </a:p>
          <a:p>
            <a:pPr lvl="2"/>
            <a:r>
              <a:rPr lang="en-US" dirty="0"/>
              <a:t>US: 18.4% - at least one dose, 9.7% fully vaccinated, 93.7 Million administered</a:t>
            </a:r>
          </a:p>
          <a:p>
            <a:pPr lvl="3"/>
            <a:r>
              <a:rPr lang="en-US" dirty="0"/>
              <a:t>18 years of age and older:  23.9% @ least one dose; 12.6% fully vaccinated</a:t>
            </a:r>
          </a:p>
          <a:p>
            <a:pPr lvl="3"/>
            <a:r>
              <a:rPr lang="en-US" dirty="0"/>
              <a:t> 65 years of age and older:  60.1% @ least one dose, 30.2% fully vaccinated</a:t>
            </a:r>
          </a:p>
          <a:p>
            <a:pPr lvl="3"/>
            <a:r>
              <a:rPr lang="en-US" dirty="0"/>
              <a:t>TN, GA, AL – lowest vaccination per 100K compared to rest of the 50 states</a:t>
            </a:r>
          </a:p>
          <a:p>
            <a:pPr lvl="3"/>
            <a:r>
              <a:rPr lang="en-US" dirty="0"/>
              <a:t>White, non-Hispanic still outnumber communities of color</a:t>
            </a:r>
          </a:p>
          <a:p>
            <a:pPr lvl="3"/>
            <a:r>
              <a:rPr lang="en-US" dirty="0"/>
              <a:t>Females outnumber males</a:t>
            </a:r>
          </a:p>
          <a:p>
            <a:pPr lvl="2"/>
            <a:r>
              <a:rPr lang="en-US" dirty="0"/>
              <a:t>March 5, 2021 – US DHHS issued directive to states</a:t>
            </a:r>
          </a:p>
          <a:p>
            <a:pPr lvl="3"/>
            <a:r>
              <a:rPr lang="en-US" dirty="0"/>
              <a:t>Make eligible teachers, school staff, and childcare workers eligible for vaccination across all vaccination providers</a:t>
            </a:r>
          </a:p>
          <a:p>
            <a:pPr lvl="4"/>
            <a:r>
              <a:rPr lang="en-US" dirty="0"/>
              <a:t>Teachers/staff – PreK-12 schools, Childcare centers, Head start and Early Head start</a:t>
            </a:r>
          </a:p>
          <a:p>
            <a:pPr lvl="4"/>
            <a:r>
              <a:rPr lang="en-US" dirty="0"/>
              <a:t>Licensed childcare providers</a:t>
            </a:r>
          </a:p>
          <a:p>
            <a:pPr lvl="4"/>
            <a:r>
              <a:rPr lang="en-US" dirty="0"/>
              <a:t>Classroom aides, substitute teachers</a:t>
            </a:r>
          </a:p>
          <a:p>
            <a:pPr lvl="4"/>
            <a:r>
              <a:rPr lang="en-US" dirty="0"/>
              <a:t>Bus drivers, janitors, Cafeteria workers</a:t>
            </a:r>
          </a:p>
          <a:p>
            <a:pPr lvl="4"/>
            <a:r>
              <a:rPr lang="en-US" dirty="0"/>
              <a:t>Counselors, Administrative staff</a:t>
            </a:r>
          </a:p>
          <a:p>
            <a:pPr lvl="3"/>
            <a:r>
              <a:rPr lang="en-US" dirty="0"/>
              <a:t>How to schedule appointment:  Federal Retail Pharmacy Program, VaccineFinder.org, State HD</a:t>
            </a:r>
          </a:p>
        </p:txBody>
      </p:sp>
    </p:spTree>
    <p:extLst>
      <p:ext uri="{BB962C8B-B14F-4D97-AF65-F5344CB8AC3E}">
        <p14:creationId xmlns:p14="http://schemas.microsoft.com/office/powerpoint/2010/main" val="1337853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E9083-9F5F-4105-AC87-F49893996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COVID-19 Review/Updates: 3-10-21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27F0F-7804-4F4D-9933-83A0F9602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Vaccine/Vaccination Updates </a:t>
            </a:r>
            <a:r>
              <a:rPr lang="en-US" dirty="0"/>
              <a:t>(cont’d)</a:t>
            </a:r>
          </a:p>
          <a:p>
            <a:pPr lvl="1"/>
            <a:r>
              <a:rPr lang="en-US" dirty="0"/>
              <a:t>Plan for completion</a:t>
            </a:r>
          </a:p>
          <a:p>
            <a:pPr lvl="2"/>
            <a:r>
              <a:rPr lang="en-US" b="1" dirty="0"/>
              <a:t>DC Health </a:t>
            </a:r>
            <a:r>
              <a:rPr lang="en-US" dirty="0"/>
              <a:t>– can complete mRNA series with Janssen (J&amp;J) vaccine if:</a:t>
            </a:r>
          </a:p>
          <a:p>
            <a:pPr lvl="3"/>
            <a:r>
              <a:rPr lang="en-US" dirty="0"/>
              <a:t>28 days have passed since mRNA vaccine given and unable to complete the series</a:t>
            </a:r>
          </a:p>
          <a:p>
            <a:pPr lvl="3"/>
            <a:r>
              <a:rPr lang="en-US" dirty="0"/>
              <a:t>Allergic to an mRNA vaccine</a:t>
            </a:r>
          </a:p>
          <a:p>
            <a:pPr lvl="1"/>
            <a:r>
              <a:rPr lang="en-US" dirty="0"/>
              <a:t>Post-Vaccination News</a:t>
            </a:r>
          </a:p>
          <a:p>
            <a:pPr lvl="2"/>
            <a:r>
              <a:rPr lang="en-US" dirty="0"/>
              <a:t>CDC issues updated guidelines for fully vaccinated individuals</a:t>
            </a:r>
          </a:p>
          <a:p>
            <a:pPr lvl="3"/>
            <a:r>
              <a:rPr lang="en-US" b="1" dirty="0"/>
              <a:t>Fully vaccinated</a:t>
            </a:r>
            <a:r>
              <a:rPr lang="en-US" dirty="0"/>
              <a:t> = 2 weeks after 2</a:t>
            </a:r>
            <a:r>
              <a:rPr lang="en-US" baseline="30000" dirty="0"/>
              <a:t>nd</a:t>
            </a:r>
            <a:r>
              <a:rPr lang="en-US" dirty="0"/>
              <a:t> dose of Pfizer/Moderna, 2 weeks after Johnson and Johnson (Janssen)</a:t>
            </a:r>
          </a:p>
          <a:p>
            <a:pPr lvl="3"/>
            <a:r>
              <a:rPr lang="en-US" dirty="0"/>
              <a:t>Gather indoors with other </a:t>
            </a:r>
            <a:r>
              <a:rPr lang="en-US" u="sng" dirty="0"/>
              <a:t>fully vaccinated people </a:t>
            </a:r>
            <a:r>
              <a:rPr lang="en-US" b="1" dirty="0"/>
              <a:t>without a mask</a:t>
            </a:r>
          </a:p>
          <a:p>
            <a:pPr lvl="3"/>
            <a:r>
              <a:rPr lang="en-US" dirty="0"/>
              <a:t>Gather indoors with unvaccinated people from one other household without a mask</a:t>
            </a:r>
          </a:p>
          <a:p>
            <a:pPr lvl="4"/>
            <a:r>
              <a:rPr lang="en-US" dirty="0"/>
              <a:t>Unless someone has increased risk for severe illness from COVID-19</a:t>
            </a:r>
          </a:p>
          <a:p>
            <a:pPr lvl="3"/>
            <a:r>
              <a:rPr lang="en-US" dirty="0"/>
              <a:t>If exposed to someone with COVID-19, no need to stay away from others or get tested unless you have symptoms</a:t>
            </a:r>
          </a:p>
          <a:p>
            <a:pPr lvl="4"/>
            <a:r>
              <a:rPr lang="en-US" dirty="0"/>
              <a:t>DOES NOT apply to group living  - still need to observe 14 day quarantine AND get tested</a:t>
            </a:r>
          </a:p>
          <a:p>
            <a:pPr marL="1828800" lvl="4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940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BF4BC-6E81-4AE9-A8D8-50827FDAE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COVID-19 Review/Updates: 3-10-21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56DDF-5E99-47AA-98D0-F63626718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Vaccine/Vaccination Updates </a:t>
            </a:r>
            <a:r>
              <a:rPr lang="en-US" dirty="0"/>
              <a:t>(cont’d)</a:t>
            </a:r>
          </a:p>
          <a:p>
            <a:pPr lvl="1"/>
            <a:r>
              <a:rPr lang="en-US" dirty="0"/>
              <a:t>Post-Vaccination News (cont’d)</a:t>
            </a:r>
          </a:p>
          <a:p>
            <a:pPr lvl="2"/>
            <a:r>
              <a:rPr lang="en-US" dirty="0"/>
              <a:t>CDC </a:t>
            </a:r>
            <a:r>
              <a:rPr lang="en-US" b="1" dirty="0"/>
              <a:t>continued</a:t>
            </a:r>
            <a:r>
              <a:rPr lang="en-US" dirty="0"/>
              <a:t> guidelines for fully vaccinated individuals</a:t>
            </a:r>
          </a:p>
          <a:p>
            <a:pPr lvl="3"/>
            <a:r>
              <a:rPr lang="en-US" dirty="0"/>
              <a:t>Still wear mask, stay 6 ft apart from others, avoid crowds and poorly ventilated spaces</a:t>
            </a:r>
          </a:p>
          <a:p>
            <a:pPr lvl="4"/>
            <a:r>
              <a:rPr lang="en-US" dirty="0"/>
              <a:t>In public, gathering around unvaccinated people from more than 1 housed, visiting someone with increased risk of severe illness or death from COVID-19 or someone who lives with a person at increased risk</a:t>
            </a:r>
          </a:p>
          <a:p>
            <a:pPr lvl="3"/>
            <a:r>
              <a:rPr lang="en-US" dirty="0"/>
              <a:t>Avoid medium – large sized gatherings</a:t>
            </a:r>
          </a:p>
          <a:p>
            <a:pPr lvl="3"/>
            <a:r>
              <a:rPr lang="en-US" dirty="0"/>
              <a:t>Delay domestic and international travel. If you do travel follow CDC requirements and recommendations</a:t>
            </a:r>
          </a:p>
          <a:p>
            <a:pPr lvl="3"/>
            <a:r>
              <a:rPr lang="en-US" dirty="0"/>
              <a:t>Still watch for COVID-19 symptoms, especially if exposed to a sick individual</a:t>
            </a:r>
          </a:p>
          <a:p>
            <a:pPr lvl="3"/>
            <a:r>
              <a:rPr lang="en-US" dirty="0"/>
              <a:t>Still need to follow guidance at your workplace</a:t>
            </a:r>
          </a:p>
          <a:p>
            <a:pPr lvl="3"/>
            <a:endParaRPr lang="en-US" b="1" dirty="0"/>
          </a:p>
          <a:p>
            <a:pPr marL="1371600" lvl="3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698460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E6370-E653-4112-AFE9-456D80C06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COVID-19 Review/Updates: 3-10-21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2AE40-EE40-4935-85C4-CE63D6335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What Else Can We Do?</a:t>
            </a:r>
          </a:p>
        </p:txBody>
      </p:sp>
    </p:spTree>
    <p:extLst>
      <p:ext uri="{BB962C8B-B14F-4D97-AF65-F5344CB8AC3E}">
        <p14:creationId xmlns:p14="http://schemas.microsoft.com/office/powerpoint/2010/main" val="4166766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39093-FC49-419D-8FE1-FC880557A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COVID-19 Review/Updates: 3-10-21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A49A-5722-4BD1-BBB1-46E630190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Faith &amp; Community Engagement Calls</a:t>
            </a:r>
          </a:p>
          <a:p>
            <a:pPr lvl="1"/>
            <a:r>
              <a:rPr lang="en-US" dirty="0"/>
              <a:t>White House Office of Faith-Based and Neighborhood Partnerships Team</a:t>
            </a:r>
          </a:p>
          <a:p>
            <a:pPr lvl="1"/>
            <a:r>
              <a:rPr lang="en-US" dirty="0"/>
              <a:t>Many topics covered, but updates on COVID-19 and vaccination progress/tips</a:t>
            </a:r>
          </a:p>
          <a:p>
            <a:pPr lvl="2"/>
            <a:r>
              <a:rPr lang="en-US" dirty="0">
                <a:hlinkClick r:id="rId2"/>
              </a:rPr>
              <a:t>FAQ-and-guide-for-faith-and-community-leaders.pdf</a:t>
            </a:r>
            <a:r>
              <a:rPr lang="en-US" dirty="0"/>
              <a:t>  - 6-page document</a:t>
            </a:r>
          </a:p>
          <a:p>
            <a:pPr lvl="3"/>
            <a:r>
              <a:rPr lang="en-US" dirty="0"/>
              <a:t>Step One – Get and Share the Facts</a:t>
            </a:r>
          </a:p>
          <a:p>
            <a:pPr lvl="3"/>
            <a:r>
              <a:rPr lang="en-US" dirty="0"/>
              <a:t>Step Two – Get Vaccinated</a:t>
            </a:r>
          </a:p>
          <a:p>
            <a:pPr lvl="3"/>
            <a:r>
              <a:rPr lang="en-US" dirty="0"/>
              <a:t>Step Three – Get Involved</a:t>
            </a:r>
          </a:p>
          <a:p>
            <a:pPr lvl="4"/>
            <a:r>
              <a:rPr lang="en-US" b="1" dirty="0"/>
              <a:t>Identify and Connect</a:t>
            </a:r>
          </a:p>
          <a:p>
            <a:pPr lvl="4"/>
            <a:r>
              <a:rPr lang="en-US" b="1" dirty="0"/>
              <a:t>Guide and Educate</a:t>
            </a:r>
          </a:p>
          <a:p>
            <a:pPr lvl="4"/>
            <a:r>
              <a:rPr lang="en-US" b="1" dirty="0"/>
              <a:t>ACCESS = EQUITY!!</a:t>
            </a:r>
          </a:p>
          <a:p>
            <a:pPr lvl="4"/>
            <a:r>
              <a:rPr lang="en-US" b="1" dirty="0"/>
              <a:t>Vaccinate and Validate</a:t>
            </a:r>
          </a:p>
          <a:p>
            <a:pPr lvl="3"/>
            <a:r>
              <a:rPr lang="en-US" dirty="0"/>
              <a:t>Step Four – Getting Resources</a:t>
            </a:r>
          </a:p>
        </p:txBody>
      </p:sp>
    </p:spTree>
    <p:extLst>
      <p:ext uri="{BB962C8B-B14F-4D97-AF65-F5344CB8AC3E}">
        <p14:creationId xmlns:p14="http://schemas.microsoft.com/office/powerpoint/2010/main" val="2287658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DC4B2-A4EE-4A00-A170-6FCC24218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COVID-19 Review/Updates: 3-10-21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91FBF-F05D-433D-9664-2D8104DE7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References</a:t>
            </a:r>
          </a:p>
          <a:p>
            <a:pPr lvl="1"/>
            <a:r>
              <a:rPr lang="en-US" dirty="0">
                <a:hlinkClick r:id="rId2"/>
              </a:rPr>
              <a:t>https://services.aap.org/en/pages/2019-novel-coronavirus-covid-19-infections/clinical-guidance/covid-19-testing-guidance/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3"/>
              </a:rPr>
              <a:t>https://www.cdc.gov/coronavirus/2019-ncov/vaccines/index.html</a:t>
            </a:r>
            <a:r>
              <a:rPr lang="en-US" dirty="0"/>
              <a:t> *</a:t>
            </a:r>
          </a:p>
          <a:p>
            <a:pPr lvl="1"/>
            <a:r>
              <a:rPr lang="en-US" dirty="0">
                <a:hlinkClick r:id="rId4"/>
              </a:rPr>
              <a:t>https://www.cdc.gov/coronavirus/2019-ncov/vaccines/fully-vaccinated.html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5"/>
              </a:rPr>
              <a:t>https://www.hhs.gov/sites/default/files/secretarial-directive-prioritization-covid-19-vaccines.pdf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6"/>
              </a:rPr>
              <a:t>https://www.cdc.gov/vaccines/covid-19/retail-pharmacy-program/participating-pharmacies.html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7"/>
              </a:rPr>
              <a:t>https://vaccinefinder.org/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8"/>
              </a:rPr>
              <a:t>https://www.cdc.gov/coronavirus/2019-ncov/vaccines/distributing.html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9"/>
              </a:rPr>
              <a:t>https://www.hhs.gov/sites/default/files/faq-and-guide-for-faith-and-community-leaders.pdf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0365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32B0F-F130-48EF-8D49-7E82CE041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COVID-19 Review/Updates: 3-10-21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E164E-5A5E-47E1-9A7F-F2A811446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Objectives</a:t>
            </a:r>
          </a:p>
          <a:p>
            <a:pPr lvl="1"/>
            <a:r>
              <a:rPr lang="en-US" dirty="0"/>
              <a:t>Review Weekly Statistical Input</a:t>
            </a:r>
          </a:p>
          <a:p>
            <a:pPr lvl="1"/>
            <a:r>
              <a:rPr lang="en-US" dirty="0"/>
              <a:t>Discuss Pediatric Testing Update(s)</a:t>
            </a:r>
          </a:p>
          <a:p>
            <a:pPr lvl="1"/>
            <a:r>
              <a:rPr lang="en-US" dirty="0"/>
              <a:t>Review Vaccine Distribution – 2</a:t>
            </a:r>
            <a:r>
              <a:rPr lang="en-US" baseline="30000" dirty="0"/>
              <a:t>nd</a:t>
            </a:r>
            <a:r>
              <a:rPr lang="en-US" dirty="0"/>
              <a:t> District Jurisdictions</a:t>
            </a:r>
          </a:p>
          <a:p>
            <a:pPr lvl="1"/>
            <a:r>
              <a:rPr lang="en-US" dirty="0"/>
              <a:t>Review Vaccine/Vaccination Updates</a:t>
            </a:r>
          </a:p>
          <a:p>
            <a:pPr lvl="1"/>
            <a:r>
              <a:rPr lang="en-US" dirty="0"/>
              <a:t>Briefly discuss Faith-Based &amp; Community Engagement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89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C843F-6EA0-48FB-A4DB-9365027BC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COVID-19 Review/Updates: 3-10-21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FCDF6-B984-4184-9615-49AA0AC68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Where Are We At?</a:t>
            </a:r>
          </a:p>
        </p:txBody>
      </p:sp>
    </p:spTree>
    <p:extLst>
      <p:ext uri="{BB962C8B-B14F-4D97-AF65-F5344CB8AC3E}">
        <p14:creationId xmlns:p14="http://schemas.microsoft.com/office/powerpoint/2010/main" val="3611264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45D8B-A901-4FB2-9991-082E56749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COVID-19 Review/Updates: 3-10-21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AEB16-D0CF-40B6-987F-5CC72C5F5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1185" y="1296784"/>
            <a:ext cx="9584574" cy="5322129"/>
          </a:xfrm>
        </p:spPr>
        <p:txBody>
          <a:bodyPr/>
          <a:lstStyle/>
          <a:p>
            <a:r>
              <a:rPr lang="en-US" b="1" dirty="0"/>
              <a:t>COVID-19 Disease as it Stands Today</a:t>
            </a:r>
          </a:p>
          <a:p>
            <a:pPr lvl="1"/>
            <a:r>
              <a:rPr lang="en-US" dirty="0"/>
              <a:t>28,937,762 cases in US - </a:t>
            </a:r>
            <a:r>
              <a:rPr lang="en-US" u="sng" dirty="0"/>
              <a:t>477,264 in last 7 days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Note:  65,424 cases reported on 3/3/21 compared to 42,597 on 4/6/2020</a:t>
            </a:r>
          </a:p>
          <a:p>
            <a:pPr lvl="2"/>
            <a:r>
              <a:rPr lang="en-US" dirty="0"/>
              <a:t>(62, 555 current 7-day average)</a:t>
            </a:r>
          </a:p>
        </p:txBody>
      </p:sp>
      <p:pic>
        <p:nvPicPr>
          <p:cNvPr id="5" name="Picture 4" descr="Chart, histogram&#10;&#10;Description automatically generated">
            <a:extLst>
              <a:ext uri="{FF2B5EF4-FFF2-40B4-BE49-F238E27FC236}">
                <a16:creationId xmlns:a16="http://schemas.microsoft.com/office/drawing/2014/main" id="{2F7E43E5-5D42-4B65-AB8E-FB09C39993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117" y="2256959"/>
            <a:ext cx="4946218" cy="3477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740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94B9C-C8B0-4AB0-8365-BB910717A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COVID-19 Review/Updates: 3-10-21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18FC3-FC21-460D-B816-2C1CA9896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AAP Updated Guidelines for Pediatric SARS-CoV-2 Testing</a:t>
            </a:r>
          </a:p>
          <a:p>
            <a:pPr lvl="1"/>
            <a:r>
              <a:rPr lang="en-US" dirty="0"/>
              <a:t>Patients with symptoms consistent with COVID-19</a:t>
            </a:r>
          </a:p>
          <a:p>
            <a:pPr lvl="2"/>
            <a:r>
              <a:rPr lang="en-US" dirty="0"/>
              <a:t>Based on the known COVID-19 symptoms</a:t>
            </a:r>
          </a:p>
          <a:p>
            <a:pPr lvl="2"/>
            <a:r>
              <a:rPr lang="en-US" dirty="0"/>
              <a:t>Testing does not differ by age</a:t>
            </a:r>
          </a:p>
          <a:p>
            <a:pPr lvl="2"/>
            <a:r>
              <a:rPr lang="en-US" dirty="0"/>
              <a:t>Co-infections</a:t>
            </a:r>
          </a:p>
          <a:p>
            <a:pPr lvl="3"/>
            <a:r>
              <a:rPr lang="en-US" dirty="0"/>
              <a:t>Flu, RSV  (suspected or proven)</a:t>
            </a:r>
          </a:p>
          <a:p>
            <a:pPr lvl="1"/>
            <a:r>
              <a:rPr lang="en-US" dirty="0"/>
              <a:t>Patients in close contact with confirmed or probable SARS-CoV-2 infection</a:t>
            </a:r>
          </a:p>
          <a:p>
            <a:pPr lvl="1"/>
            <a:r>
              <a:rPr lang="en-US" dirty="0"/>
              <a:t>Patient requiring screening in the absence of symptoms or known close contact</a:t>
            </a:r>
          </a:p>
          <a:p>
            <a:pPr lvl="1"/>
            <a:r>
              <a:rPr lang="en-US" dirty="0"/>
              <a:t>When to test</a:t>
            </a:r>
          </a:p>
          <a:p>
            <a:pPr lvl="2"/>
            <a:r>
              <a:rPr lang="en-US" dirty="0"/>
              <a:t>Immediate – symptomatic</a:t>
            </a:r>
          </a:p>
          <a:p>
            <a:pPr lvl="2"/>
            <a:r>
              <a:rPr lang="en-US" dirty="0"/>
              <a:t>Delayed – asymptomatic in close contact, wait until at least 4 days post-exposure</a:t>
            </a:r>
          </a:p>
          <a:p>
            <a:pPr lvl="2"/>
            <a:r>
              <a:rPr lang="en-US" dirty="0"/>
              <a:t>No testing – indirect exposure (close contact but not directly with infected person)</a:t>
            </a:r>
          </a:p>
          <a:p>
            <a:pPr lvl="3"/>
            <a:r>
              <a:rPr lang="en-US" dirty="0"/>
              <a:t>If previous positive and asymptomatic within the past 3 months</a:t>
            </a:r>
          </a:p>
        </p:txBody>
      </p:sp>
    </p:spTree>
    <p:extLst>
      <p:ext uri="{BB962C8B-B14F-4D97-AF65-F5344CB8AC3E}">
        <p14:creationId xmlns:p14="http://schemas.microsoft.com/office/powerpoint/2010/main" val="1931379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BE00C-0D13-4BCE-B873-9B05B0B31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COVID-19 Review/Updates: 3-10-21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698A0-6878-49A1-AEAC-DF58D4999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AAP Updated Guidelines for Pediatric SARS-CoV-2 Testing (cont’d)</a:t>
            </a:r>
          </a:p>
          <a:p>
            <a:pPr lvl="1"/>
            <a:r>
              <a:rPr lang="en-US" dirty="0"/>
              <a:t>Clearance for school, sports, work, and travel</a:t>
            </a:r>
          </a:p>
          <a:p>
            <a:pPr lvl="2"/>
            <a:r>
              <a:rPr lang="en-US" dirty="0"/>
              <a:t>No uniform guidance – based on local group information and CDC/AAP guidelines</a:t>
            </a:r>
          </a:p>
          <a:p>
            <a:pPr lvl="2"/>
            <a:r>
              <a:rPr lang="en-US" dirty="0"/>
              <a:t>Negative test decreases risk of spreading but does not make it “safe” and should continue known mitigation practices.</a:t>
            </a:r>
          </a:p>
          <a:p>
            <a:pPr lvl="1"/>
            <a:r>
              <a:rPr lang="en-US" dirty="0"/>
              <a:t>After previous COVID-19 infection and COVID-19 vaccination</a:t>
            </a:r>
          </a:p>
          <a:p>
            <a:pPr lvl="2"/>
            <a:r>
              <a:rPr lang="en-US" dirty="0"/>
              <a:t>Not recommended for asymptomatic patients who previously tested positive within the last 3 months</a:t>
            </a:r>
          </a:p>
          <a:p>
            <a:pPr lvl="3"/>
            <a:r>
              <a:rPr lang="en-US" dirty="0"/>
              <a:t>Variants could cause reinfection, show not unreasonable to test a child within the 3-month period if they are symptomatic and have compatible symptoms</a:t>
            </a:r>
          </a:p>
          <a:p>
            <a:pPr lvl="2"/>
            <a:r>
              <a:rPr lang="en-US" dirty="0"/>
              <a:t>Children (not many due to age) who have been vaccinated but meet criteria for testing should still be tested for active SARS-CoV-2</a:t>
            </a:r>
          </a:p>
          <a:p>
            <a:pPr lvl="3"/>
            <a:r>
              <a:rPr lang="en-US" dirty="0"/>
              <a:t>Antibody testing is NOT recommended to determine immunity to COVID-19</a:t>
            </a:r>
          </a:p>
        </p:txBody>
      </p:sp>
    </p:spTree>
    <p:extLst>
      <p:ext uri="{BB962C8B-B14F-4D97-AF65-F5344CB8AC3E}">
        <p14:creationId xmlns:p14="http://schemas.microsoft.com/office/powerpoint/2010/main" val="1824153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55ADC-C941-4FEF-A69A-5B10C3211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COVID-19 Review/Updates: 3-10-21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37470-7FE6-488D-BFB6-C7D4CC23B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Is there really light at the end of the tunnel?</a:t>
            </a:r>
          </a:p>
        </p:txBody>
      </p:sp>
    </p:spTree>
    <p:extLst>
      <p:ext uri="{BB962C8B-B14F-4D97-AF65-F5344CB8AC3E}">
        <p14:creationId xmlns:p14="http://schemas.microsoft.com/office/powerpoint/2010/main" val="1809214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57F59-9B71-47F7-87C7-8CE8A6FAE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COVID-19 Review/Updates: 3-10-21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81EB7-50F4-43E6-9B2E-202D5170F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Vaccine Distribution – 2</a:t>
            </a:r>
            <a:r>
              <a:rPr lang="en-US" b="1" baseline="30000" dirty="0"/>
              <a:t>nd</a:t>
            </a:r>
            <a:r>
              <a:rPr lang="en-US" b="1" dirty="0"/>
              <a:t> District</a:t>
            </a:r>
          </a:p>
          <a:p>
            <a:pPr lvl="1"/>
            <a:r>
              <a:rPr lang="en-US" dirty="0"/>
              <a:t>Vaccine Allocation by Jurisdiction and Manufacturer as of 3/15/2021 (CDC)</a:t>
            </a:r>
          </a:p>
          <a:p>
            <a:pPr lvl="2"/>
            <a:r>
              <a:rPr lang="en-US" b="1" dirty="0"/>
              <a:t>Delaware</a:t>
            </a:r>
          </a:p>
          <a:p>
            <a:pPr lvl="3"/>
            <a:r>
              <a:rPr lang="en-US" dirty="0"/>
              <a:t>Pfizer – 12,870 (1</a:t>
            </a:r>
            <a:r>
              <a:rPr lang="en-US" baseline="30000" dirty="0"/>
              <a:t>ST</a:t>
            </a:r>
            <a:r>
              <a:rPr lang="en-US" dirty="0"/>
              <a:t>  &amp; 2</a:t>
            </a:r>
            <a:r>
              <a:rPr lang="en-US" baseline="30000" dirty="0"/>
              <a:t>nd</a:t>
            </a:r>
            <a:r>
              <a:rPr lang="en-US" dirty="0"/>
              <a:t> dose)</a:t>
            </a:r>
          </a:p>
          <a:p>
            <a:pPr lvl="3"/>
            <a:r>
              <a:rPr lang="en-US" dirty="0"/>
              <a:t>Moderna – 9,500 (1</a:t>
            </a:r>
            <a:r>
              <a:rPr lang="en-US" baseline="30000" dirty="0"/>
              <a:t>st</a:t>
            </a:r>
            <a:r>
              <a:rPr lang="en-US" dirty="0"/>
              <a:t> dose  &amp; 2</a:t>
            </a:r>
            <a:r>
              <a:rPr lang="en-US" baseline="30000" dirty="0"/>
              <a:t>nd</a:t>
            </a:r>
            <a:r>
              <a:rPr lang="en-US" dirty="0"/>
              <a:t> dose)</a:t>
            </a:r>
          </a:p>
          <a:p>
            <a:pPr lvl="3"/>
            <a:r>
              <a:rPr lang="en-US" dirty="0"/>
              <a:t>Johnson &amp; Johnson – 8,000</a:t>
            </a:r>
          </a:p>
          <a:p>
            <a:pPr lvl="2"/>
            <a:r>
              <a:rPr lang="en-US" b="1" dirty="0"/>
              <a:t>Maryland</a:t>
            </a:r>
            <a:r>
              <a:rPr lang="en-US" dirty="0"/>
              <a:t>	</a:t>
            </a:r>
          </a:p>
          <a:p>
            <a:pPr lvl="3"/>
            <a:r>
              <a:rPr lang="en-US" dirty="0"/>
              <a:t>Pfizer – 80,730 (1</a:t>
            </a:r>
            <a:r>
              <a:rPr lang="en-US" baseline="30000" dirty="0"/>
              <a:t>st</a:t>
            </a:r>
            <a:r>
              <a:rPr lang="en-US" dirty="0"/>
              <a:t> dose &amp; 2</a:t>
            </a:r>
            <a:r>
              <a:rPr lang="en-US" baseline="30000" dirty="0"/>
              <a:t>nd</a:t>
            </a:r>
            <a:r>
              <a:rPr lang="en-US" dirty="0"/>
              <a:t> dose)</a:t>
            </a:r>
          </a:p>
          <a:p>
            <a:pPr lvl="3"/>
            <a:r>
              <a:rPr lang="en-US" dirty="0"/>
              <a:t>Moderna – 59,000 (1</a:t>
            </a:r>
            <a:r>
              <a:rPr lang="en-US" baseline="30000" dirty="0"/>
              <a:t>st</a:t>
            </a:r>
            <a:r>
              <a:rPr lang="en-US" dirty="0"/>
              <a:t> dose &amp; 2</a:t>
            </a:r>
            <a:r>
              <a:rPr lang="en-US" baseline="30000" dirty="0"/>
              <a:t>nd</a:t>
            </a:r>
            <a:r>
              <a:rPr lang="en-US" dirty="0"/>
              <a:t> dose)</a:t>
            </a:r>
          </a:p>
          <a:p>
            <a:pPr lvl="3"/>
            <a:r>
              <a:rPr lang="en-US" dirty="0"/>
              <a:t>Johnson &amp; Johnson – 49,600</a:t>
            </a:r>
          </a:p>
          <a:p>
            <a:pPr lvl="2"/>
            <a:r>
              <a:rPr lang="en-US" b="1" dirty="0"/>
              <a:t>New Jersey</a:t>
            </a:r>
          </a:p>
          <a:p>
            <a:pPr lvl="3"/>
            <a:r>
              <a:rPr lang="en-US" dirty="0"/>
              <a:t>Pfizer – 119,340 (1</a:t>
            </a:r>
            <a:r>
              <a:rPr lang="en-US" baseline="30000" dirty="0"/>
              <a:t>st</a:t>
            </a:r>
            <a:r>
              <a:rPr lang="en-US" dirty="0"/>
              <a:t> dose &amp; 2</a:t>
            </a:r>
            <a:r>
              <a:rPr lang="en-US" baseline="30000" dirty="0"/>
              <a:t>nd</a:t>
            </a:r>
            <a:r>
              <a:rPr lang="en-US" dirty="0"/>
              <a:t> dose)</a:t>
            </a:r>
          </a:p>
          <a:p>
            <a:pPr lvl="3"/>
            <a:r>
              <a:rPr lang="en-US" dirty="0"/>
              <a:t>Moderna – 87,400 (1</a:t>
            </a:r>
            <a:r>
              <a:rPr lang="en-US" baseline="30000" dirty="0"/>
              <a:t>st</a:t>
            </a:r>
            <a:r>
              <a:rPr lang="en-US" dirty="0"/>
              <a:t> dose &amp; 2</a:t>
            </a:r>
            <a:r>
              <a:rPr lang="en-US" baseline="30000" dirty="0"/>
              <a:t>nd</a:t>
            </a:r>
            <a:r>
              <a:rPr lang="en-US" dirty="0"/>
              <a:t> dose)</a:t>
            </a:r>
          </a:p>
          <a:p>
            <a:pPr lvl="3"/>
            <a:r>
              <a:rPr lang="en-US" dirty="0"/>
              <a:t>Johnson &amp; Johnson– 73,600</a:t>
            </a:r>
          </a:p>
        </p:txBody>
      </p:sp>
    </p:spTree>
    <p:extLst>
      <p:ext uri="{BB962C8B-B14F-4D97-AF65-F5344CB8AC3E}">
        <p14:creationId xmlns:p14="http://schemas.microsoft.com/office/powerpoint/2010/main" val="2512512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339F6-F3B8-435D-BDCB-19155DD2E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COVID-19 Review/Updates: 3-10-21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2C687-3F2F-439F-8B6B-E98D971AC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Vaccine Distribution – 2</a:t>
            </a:r>
            <a:r>
              <a:rPr lang="en-US" b="1" baseline="30000" dirty="0"/>
              <a:t>nd</a:t>
            </a:r>
            <a:r>
              <a:rPr lang="en-US" b="1" dirty="0"/>
              <a:t> District </a:t>
            </a:r>
            <a:r>
              <a:rPr lang="en-US" dirty="0"/>
              <a:t>(cont’d)</a:t>
            </a:r>
          </a:p>
          <a:p>
            <a:pPr lvl="1"/>
            <a:r>
              <a:rPr lang="en-US" dirty="0"/>
              <a:t>Vaccine Allocation by Jurisdiction and Manufacturer as of 3/15/2021 (CDC)</a:t>
            </a:r>
          </a:p>
          <a:p>
            <a:pPr lvl="2"/>
            <a:r>
              <a:rPr lang="en-US" b="1" dirty="0"/>
              <a:t>New York City</a:t>
            </a:r>
          </a:p>
          <a:p>
            <a:pPr lvl="3"/>
            <a:r>
              <a:rPr lang="en-US" dirty="0"/>
              <a:t>Pfizer – 114,660 (1</a:t>
            </a:r>
            <a:r>
              <a:rPr lang="en-US" baseline="30000" dirty="0"/>
              <a:t>st</a:t>
            </a:r>
            <a:r>
              <a:rPr lang="en-US" dirty="0"/>
              <a:t> dose &amp; 2</a:t>
            </a:r>
            <a:r>
              <a:rPr lang="en-US" baseline="30000" dirty="0"/>
              <a:t>nd</a:t>
            </a:r>
            <a:r>
              <a:rPr lang="en-US" dirty="0"/>
              <a:t> dose)</a:t>
            </a:r>
          </a:p>
          <a:p>
            <a:pPr lvl="3"/>
            <a:r>
              <a:rPr lang="en-US" dirty="0"/>
              <a:t>Moderna – 84,500 (1</a:t>
            </a:r>
            <a:r>
              <a:rPr lang="en-US" baseline="30000" dirty="0"/>
              <a:t>st</a:t>
            </a:r>
            <a:r>
              <a:rPr lang="en-US" dirty="0"/>
              <a:t> dose &amp; 2</a:t>
            </a:r>
            <a:r>
              <a:rPr lang="en-US" baseline="30000" dirty="0"/>
              <a:t>nd</a:t>
            </a:r>
            <a:r>
              <a:rPr lang="en-US" dirty="0"/>
              <a:t> dose)</a:t>
            </a:r>
          </a:p>
          <a:p>
            <a:pPr lvl="3"/>
            <a:r>
              <a:rPr lang="en-US" dirty="0"/>
              <a:t>Johnson &amp; Johnson – 71,100</a:t>
            </a:r>
          </a:p>
          <a:p>
            <a:pPr lvl="2"/>
            <a:r>
              <a:rPr lang="en-US" b="1" dirty="0"/>
              <a:t>New York (- NYC)</a:t>
            </a:r>
          </a:p>
          <a:p>
            <a:pPr lvl="3"/>
            <a:r>
              <a:rPr lang="en-US" dirty="0"/>
              <a:t>Pfizer – 150,930 (1</a:t>
            </a:r>
            <a:r>
              <a:rPr lang="en-US" baseline="30000" dirty="0"/>
              <a:t>st</a:t>
            </a:r>
            <a:r>
              <a:rPr lang="en-US" dirty="0"/>
              <a:t> dose &amp; 2</a:t>
            </a:r>
            <a:r>
              <a:rPr lang="en-US" baseline="30000" dirty="0"/>
              <a:t>nd</a:t>
            </a:r>
            <a:r>
              <a:rPr lang="en-US" dirty="0"/>
              <a:t> dose)</a:t>
            </a:r>
          </a:p>
          <a:p>
            <a:pPr lvl="3"/>
            <a:r>
              <a:rPr lang="en-US" dirty="0"/>
              <a:t>Moderna – 111,300 (1</a:t>
            </a:r>
            <a:r>
              <a:rPr lang="en-US" baseline="30000" dirty="0"/>
              <a:t>st</a:t>
            </a:r>
            <a:r>
              <a:rPr lang="en-US" dirty="0"/>
              <a:t> dose &amp; 2</a:t>
            </a:r>
            <a:r>
              <a:rPr lang="en-US" baseline="30000" dirty="0"/>
              <a:t>nd</a:t>
            </a:r>
            <a:r>
              <a:rPr lang="en-US" dirty="0"/>
              <a:t> dose)</a:t>
            </a:r>
          </a:p>
          <a:p>
            <a:pPr lvl="3"/>
            <a:r>
              <a:rPr lang="en-US" dirty="0"/>
              <a:t>Johnson &amp; Johnson– 93,700</a:t>
            </a:r>
          </a:p>
          <a:p>
            <a:pPr lvl="2"/>
            <a:r>
              <a:rPr lang="en-US" b="1" dirty="0"/>
              <a:t>Pennsylvania</a:t>
            </a:r>
          </a:p>
          <a:p>
            <a:pPr lvl="3"/>
            <a:r>
              <a:rPr lang="en-US" dirty="0"/>
              <a:t>Pfizer – 153,270 (1</a:t>
            </a:r>
            <a:r>
              <a:rPr lang="en-US" baseline="30000" dirty="0"/>
              <a:t>st</a:t>
            </a:r>
            <a:r>
              <a:rPr lang="en-US" dirty="0"/>
              <a:t> dose &amp; 2</a:t>
            </a:r>
            <a:r>
              <a:rPr lang="en-US" baseline="30000" dirty="0"/>
              <a:t>nd</a:t>
            </a:r>
            <a:r>
              <a:rPr lang="en-US" dirty="0"/>
              <a:t> dose)  (Philadelphia = 22,230 1</a:t>
            </a:r>
            <a:r>
              <a:rPr lang="en-US" baseline="30000" dirty="0"/>
              <a:t>st</a:t>
            </a:r>
            <a:r>
              <a:rPr lang="en-US" dirty="0"/>
              <a:t> &amp; 2</a:t>
            </a:r>
            <a:r>
              <a:rPr lang="en-US" baseline="30000" dirty="0"/>
              <a:t>nd</a:t>
            </a:r>
            <a:r>
              <a:rPr lang="en-US" dirty="0"/>
              <a:t> doses)</a:t>
            </a:r>
          </a:p>
          <a:p>
            <a:pPr lvl="3"/>
            <a:r>
              <a:rPr lang="en-US" dirty="0"/>
              <a:t>Moderna – 112,400 (1</a:t>
            </a:r>
            <a:r>
              <a:rPr lang="en-US" baseline="30000" dirty="0"/>
              <a:t>st</a:t>
            </a:r>
            <a:r>
              <a:rPr lang="en-US" dirty="0"/>
              <a:t> dose &amp; 2</a:t>
            </a:r>
            <a:r>
              <a:rPr lang="en-US" baseline="30000" dirty="0"/>
              <a:t>nd</a:t>
            </a:r>
            <a:r>
              <a:rPr lang="en-US" dirty="0"/>
              <a:t> dose) (Philadelphia = 15,600 1</a:t>
            </a:r>
            <a:r>
              <a:rPr lang="en-US" baseline="30000" dirty="0"/>
              <a:t>st</a:t>
            </a:r>
            <a:r>
              <a:rPr lang="en-US" dirty="0"/>
              <a:t> &amp; 2</a:t>
            </a:r>
            <a:r>
              <a:rPr lang="en-US" baseline="30000" dirty="0"/>
              <a:t>nd</a:t>
            </a:r>
            <a:r>
              <a:rPr lang="en-US" dirty="0"/>
              <a:t> doses)</a:t>
            </a:r>
          </a:p>
          <a:p>
            <a:pPr lvl="3"/>
            <a:r>
              <a:rPr lang="en-US" dirty="0"/>
              <a:t>Johnson &amp; Johnson – 94,600 (Philadelphia = 13,100)</a:t>
            </a:r>
          </a:p>
        </p:txBody>
      </p:sp>
    </p:spTree>
    <p:extLst>
      <p:ext uri="{BB962C8B-B14F-4D97-AF65-F5344CB8AC3E}">
        <p14:creationId xmlns:p14="http://schemas.microsoft.com/office/powerpoint/2010/main" val="28271358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2269</TotalTime>
  <Words>1347</Words>
  <Application>Microsoft Office PowerPoint</Application>
  <PresentationFormat>Widescreen</PresentationFormat>
  <Paragraphs>168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Corbel</vt:lpstr>
      <vt:lpstr>Parallax</vt:lpstr>
      <vt:lpstr>COVID-19 Review/Updates: 3-10-21</vt:lpstr>
      <vt:lpstr>COVID-19 Review/Updates: 3-10-21</vt:lpstr>
      <vt:lpstr>COVID-19 Review/Updates: 3-10-21</vt:lpstr>
      <vt:lpstr>COVID-19 Review/Updates: 3-10-21</vt:lpstr>
      <vt:lpstr>COVID-19 Review/Updates: 3-10-21</vt:lpstr>
      <vt:lpstr>COVID-19 Review/Updates: 3-10-21</vt:lpstr>
      <vt:lpstr>COVID-19 Review/Updates: 3-10-21</vt:lpstr>
      <vt:lpstr>COVID-19 Review/Updates: 3-10-21</vt:lpstr>
      <vt:lpstr>COVID-19 Review/Updates: 3-10-21</vt:lpstr>
      <vt:lpstr>COVID-19 Review/Updates: 3-10-21</vt:lpstr>
      <vt:lpstr>COVID-19 Review/Updates: 3-10-21</vt:lpstr>
      <vt:lpstr>COVID-19 Review/Updates: 3-10-21</vt:lpstr>
      <vt:lpstr>COVID-19 Review/Updates: 3-10-21</vt:lpstr>
      <vt:lpstr>COVID-19 Review/Updates: 3-10-21</vt:lpstr>
      <vt:lpstr>COVID-19 Review/Updates: 3-10-21</vt:lpstr>
      <vt:lpstr>COVID-19 Review/Updates: 3-10-21</vt:lpstr>
      <vt:lpstr>COVID-19 Review/Updates: 3-10-21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Testing Update  as of 5-27-20</dc:title>
  <dc:creator>Keith Boykin</dc:creator>
  <cp:lastModifiedBy>Keith Boykin</cp:lastModifiedBy>
  <cp:revision>113</cp:revision>
  <dcterms:created xsi:type="dcterms:W3CDTF">2020-05-27T20:15:18Z</dcterms:created>
  <dcterms:modified xsi:type="dcterms:W3CDTF">2021-03-10T16:25:47Z</dcterms:modified>
</cp:coreProperties>
</file>