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handoutMasterIdLst>
    <p:handoutMasterId r:id="rId62"/>
  </p:handoutMasterIdLst>
  <p:sldIdLst>
    <p:sldId id="1041" r:id="rId2"/>
    <p:sldId id="1009" r:id="rId3"/>
    <p:sldId id="1025" r:id="rId4"/>
    <p:sldId id="1043" r:id="rId5"/>
    <p:sldId id="1017" r:id="rId6"/>
    <p:sldId id="1044" r:id="rId7"/>
    <p:sldId id="1018" r:id="rId8"/>
    <p:sldId id="1019" r:id="rId9"/>
    <p:sldId id="1047" r:id="rId10"/>
    <p:sldId id="1034" r:id="rId11"/>
    <p:sldId id="1035" r:id="rId12"/>
    <p:sldId id="1026" r:id="rId13"/>
    <p:sldId id="1042" r:id="rId14"/>
    <p:sldId id="1027" r:id="rId15"/>
    <p:sldId id="1111" r:id="rId16"/>
    <p:sldId id="1056" r:id="rId17"/>
    <p:sldId id="1029" r:id="rId18"/>
    <p:sldId id="1074" r:id="rId19"/>
    <p:sldId id="1075" r:id="rId20"/>
    <p:sldId id="1076" r:id="rId21"/>
    <p:sldId id="1078" r:id="rId22"/>
    <p:sldId id="1077" r:id="rId23"/>
    <p:sldId id="1079" r:id="rId24"/>
    <p:sldId id="1057" r:id="rId25"/>
    <p:sldId id="1058" r:id="rId26"/>
    <p:sldId id="1059" r:id="rId27"/>
    <p:sldId id="1048" r:id="rId28"/>
    <p:sldId id="1053" r:id="rId29"/>
    <p:sldId id="1030" r:id="rId30"/>
    <p:sldId id="1021" r:id="rId31"/>
    <p:sldId id="1023" r:id="rId32"/>
    <p:sldId id="1024" r:id="rId33"/>
    <p:sldId id="264" r:id="rId34"/>
    <p:sldId id="1020" r:id="rId35"/>
    <p:sldId id="1086" r:id="rId36"/>
    <p:sldId id="1087" r:id="rId37"/>
    <p:sldId id="1088" r:id="rId38"/>
    <p:sldId id="1089" r:id="rId39"/>
    <p:sldId id="1090" r:id="rId40"/>
    <p:sldId id="1091" r:id="rId41"/>
    <p:sldId id="1092" r:id="rId42"/>
    <p:sldId id="1093" r:id="rId43"/>
    <p:sldId id="1094" r:id="rId44"/>
    <p:sldId id="1095" r:id="rId45"/>
    <p:sldId id="1096" r:id="rId46"/>
    <p:sldId id="1097" r:id="rId47"/>
    <p:sldId id="1098" r:id="rId48"/>
    <p:sldId id="1099" r:id="rId49"/>
    <p:sldId id="1100" r:id="rId50"/>
    <p:sldId id="1101" r:id="rId51"/>
    <p:sldId id="1102" r:id="rId52"/>
    <p:sldId id="1103" r:id="rId53"/>
    <p:sldId id="1104" r:id="rId54"/>
    <p:sldId id="1105" r:id="rId55"/>
    <p:sldId id="1106" r:id="rId56"/>
    <p:sldId id="1107" r:id="rId57"/>
    <p:sldId id="1108" r:id="rId58"/>
    <p:sldId id="1109" r:id="rId59"/>
    <p:sldId id="1110" r:id="rId6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son, Brian" initials="WB" lastIdx="1" clrIdx="0">
    <p:extLst>
      <p:ext uri="{19B8F6BF-5375-455C-9EA6-DF929625EA0E}">
        <p15:presenceInfo xmlns:p15="http://schemas.microsoft.com/office/powerpoint/2012/main" userId="S::brian.wilson@bp.com::6acc82f1-5458-40f3-b7e2-e9179a57fd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01D615-4023-4A0E-9DB0-4A3CA156DA59}" v="1" dt="2021-02-03T14:28:02.3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86450" autoAdjust="0"/>
  </p:normalViewPr>
  <p:slideViewPr>
    <p:cSldViewPr>
      <p:cViewPr varScale="1">
        <p:scale>
          <a:sx n="59" d="100"/>
          <a:sy n="59" d="100"/>
        </p:scale>
        <p:origin x="1626" y="6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73138C-9C74-45F0-8698-BD3FA3C84C82}"/>
              </a:ext>
            </a:extLst>
          </p:cNvPr>
          <p:cNvSpPr>
            <a:spLocks noGrp="1"/>
          </p:cNvSpPr>
          <p:nvPr>
            <p:ph type="hdr" sz="quarter"/>
          </p:nvPr>
        </p:nvSpPr>
        <p:spPr>
          <a:xfrm>
            <a:off x="0" y="0"/>
            <a:ext cx="3169920" cy="481727"/>
          </a:xfrm>
          <a:prstGeom prst="rect">
            <a:avLst/>
          </a:prstGeom>
        </p:spPr>
        <p:txBody>
          <a:bodyPr vert="horz" lIns="96651" tIns="48325" rIns="96651" bIns="48325" rtlCol="0"/>
          <a:lstStyle>
            <a:lvl1pPr algn="l">
              <a:defRPr sz="1200"/>
            </a:lvl1pPr>
          </a:lstStyle>
          <a:p>
            <a:endParaRPr lang="en-US"/>
          </a:p>
        </p:txBody>
      </p:sp>
      <p:sp>
        <p:nvSpPr>
          <p:cNvPr id="3" name="Date Placeholder 2">
            <a:extLst>
              <a:ext uri="{FF2B5EF4-FFF2-40B4-BE49-F238E27FC236}">
                <a16:creationId xmlns:a16="http://schemas.microsoft.com/office/drawing/2014/main" id="{6AEA8BE4-3225-4420-94B9-4F3555D3C66F}"/>
              </a:ext>
            </a:extLst>
          </p:cNvPr>
          <p:cNvSpPr>
            <a:spLocks noGrp="1"/>
          </p:cNvSpPr>
          <p:nvPr>
            <p:ph type="dt" sz="quarter" idx="1"/>
          </p:nvPr>
        </p:nvSpPr>
        <p:spPr>
          <a:xfrm>
            <a:off x="4143587" y="0"/>
            <a:ext cx="3169920" cy="481727"/>
          </a:xfrm>
          <a:prstGeom prst="rect">
            <a:avLst/>
          </a:prstGeom>
        </p:spPr>
        <p:txBody>
          <a:bodyPr vert="horz" lIns="96651" tIns="48325" rIns="96651" bIns="48325" rtlCol="0"/>
          <a:lstStyle>
            <a:lvl1pPr algn="r">
              <a:defRPr sz="1200"/>
            </a:lvl1pPr>
          </a:lstStyle>
          <a:p>
            <a:fld id="{AFDC3E54-E158-44BD-B53C-FD34B648E3BC}" type="datetimeFigureOut">
              <a:rPr lang="en-US" smtClean="0"/>
              <a:t>2/4/2021</a:t>
            </a:fld>
            <a:endParaRPr lang="en-US"/>
          </a:p>
        </p:txBody>
      </p:sp>
      <p:sp>
        <p:nvSpPr>
          <p:cNvPr id="4" name="Footer Placeholder 3">
            <a:extLst>
              <a:ext uri="{FF2B5EF4-FFF2-40B4-BE49-F238E27FC236}">
                <a16:creationId xmlns:a16="http://schemas.microsoft.com/office/drawing/2014/main" id="{CC2CD164-4115-4D90-8B24-675A80EEDFA3}"/>
              </a:ext>
            </a:extLst>
          </p:cNvPr>
          <p:cNvSpPr>
            <a:spLocks noGrp="1"/>
          </p:cNvSpPr>
          <p:nvPr>
            <p:ph type="ftr" sz="quarter" idx="2"/>
          </p:nvPr>
        </p:nvSpPr>
        <p:spPr>
          <a:xfrm>
            <a:off x="0" y="9119474"/>
            <a:ext cx="3169920" cy="481726"/>
          </a:xfrm>
          <a:prstGeom prst="rect">
            <a:avLst/>
          </a:prstGeom>
        </p:spPr>
        <p:txBody>
          <a:bodyPr vert="horz" lIns="96651" tIns="48325" rIns="96651" bIns="4832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385267E-6CB5-46EB-922D-E9656EA3BB6B}"/>
              </a:ext>
            </a:extLst>
          </p:cNvPr>
          <p:cNvSpPr>
            <a:spLocks noGrp="1"/>
          </p:cNvSpPr>
          <p:nvPr>
            <p:ph type="sldNum" sz="quarter" idx="3"/>
          </p:nvPr>
        </p:nvSpPr>
        <p:spPr>
          <a:xfrm>
            <a:off x="4143587" y="9119474"/>
            <a:ext cx="3169920" cy="481726"/>
          </a:xfrm>
          <a:prstGeom prst="rect">
            <a:avLst/>
          </a:prstGeom>
        </p:spPr>
        <p:txBody>
          <a:bodyPr vert="horz" lIns="96651" tIns="48325" rIns="96651" bIns="48325" rtlCol="0" anchor="b"/>
          <a:lstStyle>
            <a:lvl1pPr algn="r">
              <a:defRPr sz="1200"/>
            </a:lvl1pPr>
          </a:lstStyle>
          <a:p>
            <a:fld id="{D60EBD4F-4B6F-485F-8B0E-5B94B6E7C90B}" type="slidenum">
              <a:rPr lang="en-US" smtClean="0"/>
              <a:t>‹#›</a:t>
            </a:fld>
            <a:endParaRPr lang="en-US"/>
          </a:p>
        </p:txBody>
      </p:sp>
    </p:spTree>
    <p:extLst>
      <p:ext uri="{BB962C8B-B14F-4D97-AF65-F5344CB8AC3E}">
        <p14:creationId xmlns:p14="http://schemas.microsoft.com/office/powerpoint/2010/main" val="33190032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1" tIns="48325" rIns="96651" bIns="48325"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1" tIns="48325" rIns="96651" bIns="48325" rtlCol="0"/>
          <a:lstStyle>
            <a:lvl1pPr algn="r">
              <a:defRPr sz="1200"/>
            </a:lvl1pPr>
          </a:lstStyle>
          <a:p>
            <a:fld id="{7E49B184-BF4D-458F-A155-3A6BCB5234EF}" type="datetimeFigureOut">
              <a:rPr lang="en-US" smtClean="0"/>
              <a:pPr/>
              <a:t>2/4/2021</a:t>
            </a:fld>
            <a:endParaRPr lang="en-US"/>
          </a:p>
        </p:txBody>
      </p:sp>
      <p:sp>
        <p:nvSpPr>
          <p:cNvPr id="4" name="Slide Image Placeholder 3"/>
          <p:cNvSpPr>
            <a:spLocks noGrp="1" noRot="1" noChangeAspect="1"/>
          </p:cNvSpPr>
          <p:nvPr>
            <p:ph type="sldImg" idx="2"/>
          </p:nvPr>
        </p:nvSpPr>
        <p:spPr>
          <a:xfrm>
            <a:off x="1258888" y="720725"/>
            <a:ext cx="4797425" cy="3598863"/>
          </a:xfrm>
          <a:prstGeom prst="rect">
            <a:avLst/>
          </a:prstGeom>
          <a:noFill/>
          <a:ln w="12700">
            <a:solidFill>
              <a:prstClr val="black"/>
            </a:solidFill>
          </a:ln>
        </p:spPr>
        <p:txBody>
          <a:bodyPr vert="horz" lIns="96651" tIns="48325" rIns="96651" bIns="48325"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1" tIns="48325" rIns="96651" bIns="483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1" tIns="48325" rIns="96651" bIns="48325"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1" tIns="48325" rIns="96651" bIns="48325" rtlCol="0" anchor="b"/>
          <a:lstStyle>
            <a:lvl1pPr algn="r">
              <a:defRPr sz="1200"/>
            </a:lvl1pPr>
          </a:lstStyle>
          <a:p>
            <a:fld id="{DF9735EE-D464-4C42-BEAF-5CFDDCD8761D}" type="slidenum">
              <a:rPr lang="en-US" smtClean="0"/>
              <a:pPr/>
              <a:t>‹#›</a:t>
            </a:fld>
            <a:endParaRPr lang="en-US"/>
          </a:p>
        </p:txBody>
      </p:sp>
    </p:spTree>
    <p:extLst>
      <p:ext uri="{BB962C8B-B14F-4D97-AF65-F5344CB8AC3E}">
        <p14:creationId xmlns:p14="http://schemas.microsoft.com/office/powerpoint/2010/main" val="542759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a:t>Click to edit Master title style</a:t>
            </a:r>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04AF466F-BDA4-4F18-9C7B-FF0A9A1B0E80}" type="datetime1">
              <a:rPr lang="en-US" smtClean="0"/>
              <a:pPr/>
              <a:t>2/4/2021</a:t>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6E2D2B3B-882E-40F3-A32F-6DD516915044}" type="slidenum">
              <a:rPr lang="en-US" smtClean="0"/>
              <a:pPr/>
              <a:t>‹#›</a:t>
            </a:fld>
            <a:endParaRPr lang="en-US" dirty="0"/>
          </a:p>
        </p:txBody>
      </p:sp>
    </p:spTree>
    <p:extLst>
      <p:ext uri="{BB962C8B-B14F-4D97-AF65-F5344CB8AC3E}">
        <p14:creationId xmlns:p14="http://schemas.microsoft.com/office/powerpoint/2010/main" val="246416806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8FB4290-6522-4139-852E-05BD9E7F0D2E}" type="datetime1">
              <a:rPr lang="en-US" smtClean="0"/>
              <a:pPr/>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445389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p>
            <a:r>
              <a:rPr kumimoji="0"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p>
            <a:fld id="{AAB955F9-81EA-47C5-8059-9E5C2B437C70}" type="datetime1">
              <a:rPr lang="en-US" smtClean="0"/>
              <a:pPr/>
              <a:t>2/4/2021</a:t>
            </a:fld>
            <a:endParaRPr lang="en-US"/>
          </a:p>
        </p:txBody>
      </p:sp>
      <p:sp>
        <p:nvSpPr>
          <p:cNvPr id="5" name="Footer Placeholder 4"/>
          <p:cNvSpPr>
            <a:spLocks noGrp="1"/>
          </p:cNvSpPr>
          <p:nvPr>
            <p:ph type="ftr" sz="quarter" idx="11"/>
          </p:nvPr>
        </p:nvSpPr>
        <p:spPr>
          <a:xfrm>
            <a:off x="457200" y="6556248"/>
            <a:ext cx="3657600" cy="228600"/>
          </a:xfrm>
        </p:spPr>
        <p:txBody>
          <a:bodyPr/>
          <a:lstStyle/>
          <a:p>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6E2D2B3B-882E-40F3-A32F-6DD516915044}" type="slidenum">
              <a:rPr lang="en-US" smtClean="0"/>
              <a:pPr/>
              <a:t>‹#›</a:t>
            </a:fld>
            <a:endParaRPr lang="en-US"/>
          </a:p>
        </p:txBody>
      </p:sp>
    </p:spTree>
    <p:extLst>
      <p:ext uri="{BB962C8B-B14F-4D97-AF65-F5344CB8AC3E}">
        <p14:creationId xmlns:p14="http://schemas.microsoft.com/office/powerpoint/2010/main" val="2228752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1CEF607B-A47E-422C-9BEF-122CCDB7C526}" type="datetime1">
              <a:rPr lang="en-US" smtClean="0"/>
              <a:pPr/>
              <a:t>2/4/2021</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pic>
        <p:nvPicPr>
          <p:cNvPr id="2051"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8991600" cy="157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3000" y="1189038"/>
            <a:ext cx="640715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317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a:t>Click to edit Master title style</a:t>
            </a:r>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63A9A7CB-BEE6-4F99-898E-913F06E8E125}" type="datetime1">
              <a:rPr lang="en-US" smtClean="0"/>
              <a:pPr/>
              <a:t>2/4/2021</a:t>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dirty="0"/>
          </a:p>
        </p:txBody>
      </p:sp>
      <p:sp>
        <p:nvSpPr>
          <p:cNvPr id="6" name="Slide Number Placeholder 5"/>
          <p:cNvSpPr>
            <a:spLocks noGrp="1"/>
          </p:cNvSpPr>
          <p:nvPr>
            <p:ph type="sldNum" sz="quarter" idx="12"/>
          </p:nvPr>
        </p:nvSpPr>
        <p:spPr>
          <a:xfrm>
            <a:off x="6733952" y="6555112"/>
            <a:ext cx="588336" cy="228600"/>
          </a:xfrm>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109826202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B6EE300C-6FC5-4FC3-AF1A-075E4F50620D}" type="datetime1">
              <a:rPr lang="en-US" smtClean="0"/>
              <a:pPr/>
              <a:t>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Content Placeholder 2"/>
          <p:cNvSpPr>
            <a:spLocks noGrp="1"/>
          </p:cNvSpPr>
          <p:nvPr>
            <p:ph sz="half" idx="1"/>
          </p:nvPr>
        </p:nvSpPr>
        <p:spPr>
          <a:xfrm>
            <a:off x="328613" y="1524000"/>
            <a:ext cx="3491123" cy="4532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4508501" y="1524000"/>
            <a:ext cx="3492500" cy="4532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4681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F50D295D-4A77-4DEB-B04C-9F4282A8BC04}" type="datetime1">
              <a:rPr lang="en-US" smtClean="0"/>
              <a:pPr/>
              <a:t>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2061082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02B28685-4D0C-42D5-8013-B5904CD1FCBC}" type="datetime1">
              <a:rPr lang="en-US" smtClean="0"/>
              <a:pPr/>
              <a:t>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4151727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FDF226C0-9885-4BA9-BBFA-A52CBFEBB775}" type="datetime1">
              <a:rPr lang="en-US" smtClean="0"/>
              <a:pPr/>
              <a:t>2/4/2021</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2209292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a:t>Click to edit Master title style</a:t>
            </a:r>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BEE1B38-C5EB-4D66-9137-0AFE9CDEDE8F}" type="datetime1">
              <a:rPr lang="en-US" smtClean="0"/>
              <a:pPr/>
              <a:t>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3338283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a:t>Click to edit Master text styles</a:t>
            </a:r>
          </a:p>
        </p:txBody>
      </p:sp>
      <p:sp>
        <p:nvSpPr>
          <p:cNvPr id="5" name="Date Placeholder 4"/>
          <p:cNvSpPr>
            <a:spLocks noGrp="1"/>
          </p:cNvSpPr>
          <p:nvPr>
            <p:ph type="dt" sz="half" idx="10"/>
          </p:nvPr>
        </p:nvSpPr>
        <p:spPr/>
        <p:txBody>
          <a:bodyPr/>
          <a:lstStyle/>
          <a:p>
            <a:fld id="{327B613C-1AD7-49D3-885D-F654C5CDBAA6}" type="datetime1">
              <a:rPr lang="en-US" smtClean="0"/>
              <a:pPr/>
              <a:t>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a:t>Click icon to add picture</a:t>
            </a:r>
            <a:endParaRPr kumimoji="0" lang="en-US" dirty="0"/>
          </a:p>
        </p:txBody>
      </p:sp>
    </p:spTree>
    <p:extLst>
      <p:ext uri="{BB962C8B-B14F-4D97-AF65-F5344CB8AC3E}">
        <p14:creationId xmlns:p14="http://schemas.microsoft.com/office/powerpoint/2010/main" val="371280404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en-US"/>
              <a:t>Click to edit Master title style</a:t>
            </a:r>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327B613C-1AD7-49D3-885D-F654C5CDBAA6}" type="datetime1">
              <a:rPr lang="en-US" smtClean="0"/>
              <a:pPr/>
              <a:t>2/4/2021</a:t>
            </a:fld>
            <a:endParaRPr lang="en-US" dirty="0"/>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dirty="0"/>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6E2D2B3B-882E-40F3-A32F-6DD516915044}" type="slidenum">
              <a:rPr lang="en-US" smtClean="0"/>
              <a:pPr/>
              <a:t>‹#›</a:t>
            </a:fld>
            <a:endParaRPr lang="en-US" dirty="0"/>
          </a:p>
        </p:txBody>
      </p:sp>
    </p:spTree>
    <p:extLst>
      <p:ext uri="{BB962C8B-B14F-4D97-AF65-F5344CB8AC3E}">
        <p14:creationId xmlns:p14="http://schemas.microsoft.com/office/powerpoint/2010/main" val="22724892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2" Type="http://schemas.openxmlformats.org/officeDocument/2006/relationships/hyperlink" Target="http://www.2dcorridor1.org/"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6DCAC"/>
            </a:gs>
            <a:gs pos="12000">
              <a:srgbClr val="E6D78A"/>
            </a:gs>
            <a:gs pos="30000">
              <a:srgbClr val="C7AC4C"/>
            </a:gs>
            <a:gs pos="58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EC6226-0099-4C98-9DD8-9F0ACBA46DEC}"/>
              </a:ext>
            </a:extLst>
          </p:cNvPr>
          <p:cNvSpPr/>
          <p:nvPr/>
        </p:nvSpPr>
        <p:spPr>
          <a:xfrm>
            <a:off x="2667000" y="2943255"/>
            <a:ext cx="6477000" cy="940294"/>
          </a:xfrm>
          <a:prstGeom prst="rect">
            <a:avLst/>
          </a:prstGeom>
        </p:spPr>
        <p:txBody>
          <a:bodyPr vert="horz" lIns="45720" tIns="0" rIns="45720" bIns="0" anchor="b" anchorCtr="0">
            <a:noAutofit/>
          </a:bodyPr>
          <a:lstStyle/>
          <a:p>
            <a:pPr marL="0" marR="0" lvl="0" indent="0" algn="ctr" defTabSz="914400" rtl="0" eaLnBrk="1" fontAlgn="base" latinLnBrk="0" hangingPunct="1">
              <a:lnSpc>
                <a:spcPct val="75000"/>
              </a:lnSpc>
              <a:spcBef>
                <a:spcPct val="50000"/>
              </a:spcBef>
              <a:spcAft>
                <a:spcPct val="0"/>
              </a:spcAft>
              <a:buClrTx/>
              <a:buSzTx/>
              <a:buFontTx/>
              <a:buNone/>
              <a:tabLst/>
              <a:defRPr/>
            </a:pPr>
            <a:r>
              <a:rPr lang="en-US" sz="5400" b="1" cap="all" dirty="0">
                <a:ln w="500">
                  <a:solidFill>
                    <a:srgbClr val="B13F9A">
                      <a:shade val="20000"/>
                      <a:satMod val="120000"/>
                    </a:srgbClr>
                  </a:solidFill>
                </a:ln>
                <a:solidFill>
                  <a:srgbClr val="F9B639">
                    <a:lumMod val="40000"/>
                    <a:lumOff val="60000"/>
                  </a:srgbClr>
                </a:solidFill>
                <a:effectLst>
                  <a:outerShdw blurRad="38100" dist="38100" dir="2700000" algn="tl">
                    <a:srgbClr val="C0C0C0"/>
                  </a:outerShdw>
                </a:effectLst>
                <a:latin typeface="Times New Roman" pitchFamily="18" charset="0"/>
              </a:rPr>
              <a:t>WINTER </a:t>
            </a:r>
            <a:r>
              <a:rPr kumimoji="0" lang="en-US" sz="5400" b="1" i="0" u="none" strike="noStrike" kern="1200" cap="all" spc="0" normalizeH="0" baseline="0" noProof="0" dirty="0">
                <a:ln w="500">
                  <a:solidFill>
                    <a:srgbClr val="B13F9A">
                      <a:shade val="20000"/>
                      <a:satMod val="120000"/>
                    </a:srgbClr>
                  </a:solidFill>
                </a:ln>
                <a:solidFill>
                  <a:srgbClr val="F9B639">
                    <a:lumMod val="40000"/>
                    <a:lumOff val="60000"/>
                  </a:srgbClr>
                </a:solidFill>
                <a:effectLst>
                  <a:outerShdw blurRad="38100" dist="38100" dir="2700000" algn="tl">
                    <a:srgbClr val="C0C0C0"/>
                  </a:outerShdw>
                </a:effectLst>
                <a:uLnTx/>
                <a:uFillTx/>
                <a:latin typeface="Times New Roman" pitchFamily="18" charset="0"/>
                <a:ea typeface="+mn-ea"/>
                <a:cs typeface="+mn-cs"/>
              </a:rPr>
              <a:t>COUNCIL </a:t>
            </a:r>
            <a:r>
              <a:rPr kumimoji="0" lang="en-US" sz="4000" b="1" i="0" u="none" strike="noStrike" kern="1200" cap="all" spc="0" normalizeH="0" baseline="0" noProof="0" dirty="0">
                <a:ln w="500">
                  <a:solidFill>
                    <a:srgbClr val="B13F9A">
                      <a:shade val="20000"/>
                      <a:satMod val="120000"/>
                    </a:srgbClr>
                  </a:solidFill>
                </a:ln>
                <a:solidFill>
                  <a:srgbClr val="F9B639">
                    <a:lumMod val="40000"/>
                    <a:lumOff val="60000"/>
                  </a:srgbClr>
                </a:solidFill>
                <a:effectLst>
                  <a:outerShdw blurRad="38100" dist="38100" dir="2700000" algn="tl">
                    <a:srgbClr val="C0C0C0"/>
                  </a:outerShdw>
                </a:effectLst>
                <a:uLnTx/>
                <a:uFillTx/>
                <a:latin typeface="Times New Roman" pitchFamily="18" charset="0"/>
                <a:ea typeface="+mn-ea"/>
                <a:cs typeface="+mn-cs"/>
              </a:rPr>
              <a:t>meeting FEB 6, 2021</a:t>
            </a:r>
          </a:p>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sz="4000" b="1" i="0" u="none" strike="noStrike" kern="1200" cap="all" spc="0" normalizeH="0" baseline="0" noProof="0" dirty="0">
                <a:ln w="500">
                  <a:solidFill>
                    <a:srgbClr val="B13F9A">
                      <a:shade val="20000"/>
                      <a:satMod val="120000"/>
                    </a:srgbClr>
                  </a:solidFill>
                </a:ln>
                <a:solidFill>
                  <a:srgbClr val="F9B639">
                    <a:lumMod val="40000"/>
                    <a:lumOff val="60000"/>
                  </a:srgbClr>
                </a:solidFill>
                <a:effectLst>
                  <a:outerShdw blurRad="38100" dist="38100" dir="2700000" algn="tl">
                    <a:srgbClr val="C0C0C0"/>
                  </a:outerShdw>
                </a:effectLst>
                <a:uLnTx/>
                <a:uFillTx/>
                <a:latin typeface="Times New Roman" pitchFamily="18" charset="0"/>
                <a:ea typeface="+mn-ea"/>
                <a:cs typeface="+mn-cs"/>
              </a:rPr>
              <a:t>Bro. Dwayne R. Adams</a:t>
            </a:r>
          </a:p>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sz="4000" b="1" i="0" u="none" strike="noStrike" kern="1200" cap="all" spc="0" normalizeH="0" baseline="0" noProof="0" dirty="0">
                <a:ln w="500">
                  <a:solidFill>
                    <a:srgbClr val="B13F9A">
                      <a:shade val="20000"/>
                      <a:satMod val="120000"/>
                    </a:srgbClr>
                  </a:solidFill>
                </a:ln>
                <a:solidFill>
                  <a:srgbClr val="F9B639">
                    <a:lumMod val="40000"/>
                    <a:lumOff val="60000"/>
                  </a:srgbClr>
                </a:solidFill>
                <a:effectLst>
                  <a:outerShdw blurRad="38100" dist="38100" dir="2700000" algn="tl">
                    <a:srgbClr val="C0C0C0"/>
                  </a:outerShdw>
                </a:effectLst>
                <a:uLnTx/>
                <a:uFillTx/>
                <a:latin typeface="Times New Roman" pitchFamily="18" charset="0"/>
                <a:ea typeface="+mn-ea"/>
                <a:cs typeface="+mn-cs"/>
              </a:rPr>
              <a:t>Corridor I Representative</a:t>
            </a:r>
          </a:p>
        </p:txBody>
      </p:sp>
      <p:sp>
        <p:nvSpPr>
          <p:cNvPr id="10" name="TextBox 9">
            <a:extLst>
              <a:ext uri="{FF2B5EF4-FFF2-40B4-BE49-F238E27FC236}">
                <a16:creationId xmlns:a16="http://schemas.microsoft.com/office/drawing/2014/main" id="{74985001-282F-4FA1-B557-58312B4DC24A}"/>
              </a:ext>
            </a:extLst>
          </p:cNvPr>
          <p:cNvSpPr txBox="1"/>
          <p:nvPr/>
        </p:nvSpPr>
        <p:spPr>
          <a:xfrm>
            <a:off x="2902721" y="6363575"/>
            <a:ext cx="693420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Trebuchet MS"/>
                <a:ea typeface="+mn-ea"/>
                <a:cs typeface="+mn-cs"/>
              </a:rPr>
              <a:t>Maryland | Delaware | Pennsylvania |New Jersey |New York</a:t>
            </a:r>
          </a:p>
        </p:txBody>
      </p:sp>
      <p:pic>
        <p:nvPicPr>
          <p:cNvPr id="14" name="Picture 13">
            <a:extLst>
              <a:ext uri="{FF2B5EF4-FFF2-40B4-BE49-F238E27FC236}">
                <a16:creationId xmlns:a16="http://schemas.microsoft.com/office/drawing/2014/main" id="{C8801A46-4FDE-4811-9DAC-41D27937F697}"/>
              </a:ext>
            </a:extLst>
          </p:cNvPr>
          <p:cNvPicPr>
            <a:picLocks noChangeAspect="1"/>
          </p:cNvPicPr>
          <p:nvPr/>
        </p:nvPicPr>
        <p:blipFill>
          <a:blip r:embed="rId2"/>
          <a:stretch>
            <a:fillRect/>
          </a:stretch>
        </p:blipFill>
        <p:spPr>
          <a:xfrm>
            <a:off x="-19425" y="1"/>
            <a:ext cx="2686425" cy="1828800"/>
          </a:xfrm>
          <a:prstGeom prst="rect">
            <a:avLst/>
          </a:prstGeom>
        </p:spPr>
      </p:pic>
      <p:sp>
        <p:nvSpPr>
          <p:cNvPr id="18" name="Rectangle 17">
            <a:extLst>
              <a:ext uri="{FF2B5EF4-FFF2-40B4-BE49-F238E27FC236}">
                <a16:creationId xmlns:a16="http://schemas.microsoft.com/office/drawing/2014/main" id="{E5DBE48B-8E10-41BA-8DA2-46991BB69075}"/>
              </a:ext>
            </a:extLst>
          </p:cNvPr>
          <p:cNvSpPr/>
          <p:nvPr/>
        </p:nvSpPr>
        <p:spPr>
          <a:xfrm>
            <a:off x="3055122" y="5410200"/>
            <a:ext cx="6088878" cy="670628"/>
          </a:xfrm>
          <a:prstGeom prst="rect">
            <a:avLst/>
          </a:prstGeom>
        </p:spPr>
        <p:txBody>
          <a:bodyPr vert="horz" lIns="45720" tIns="0" rIns="45720" bIns="0" anchor="b" anchorCtr="0">
            <a:noAutofit/>
          </a:bodyPr>
          <a:lstStyle/>
          <a:p>
            <a:pPr marL="0" marR="0" lvl="0" indent="0" defTabSz="914400" rtl="0" eaLnBrk="1" fontAlgn="base" latinLnBrk="0" hangingPunct="1">
              <a:lnSpc>
                <a:spcPct val="75000"/>
              </a:lnSpc>
              <a:spcBef>
                <a:spcPct val="50000"/>
              </a:spcBef>
              <a:spcAft>
                <a:spcPct val="0"/>
              </a:spcAft>
              <a:buClrTx/>
              <a:buSzTx/>
              <a:buFontTx/>
              <a:buNone/>
              <a:tabLst/>
              <a:defRPr/>
            </a:pPr>
            <a:r>
              <a:rPr lang="en-US" sz="1200" b="1" cap="all" dirty="0">
                <a:ln w="500">
                  <a:solidFill>
                    <a:srgbClr val="B13F9A">
                      <a:shade val="20000"/>
                      <a:satMod val="120000"/>
                    </a:srgbClr>
                  </a:solidFill>
                </a:ln>
                <a:solidFill>
                  <a:srgbClr val="FFFF00"/>
                </a:solidFill>
                <a:latin typeface="Tahoma" panose="020B0604030504040204" pitchFamily="34" charset="0"/>
                <a:ea typeface="Tahoma" panose="020B0604030504040204" pitchFamily="34" charset="0"/>
                <a:cs typeface="Tahoma" panose="020B0604030504040204" pitchFamily="34" charset="0"/>
              </a:rPr>
              <a:t>1</a:t>
            </a:r>
            <a:r>
              <a:rPr lang="en-US" sz="1200" b="1" cap="all" baseline="30000" dirty="0">
                <a:ln w="500">
                  <a:solidFill>
                    <a:srgbClr val="B13F9A">
                      <a:shade val="20000"/>
                      <a:satMod val="120000"/>
                    </a:srgbClr>
                  </a:solidFill>
                </a:ln>
                <a:solidFill>
                  <a:srgbClr val="FFFF00"/>
                </a:solidFill>
                <a:latin typeface="Tahoma" panose="020B0604030504040204" pitchFamily="34" charset="0"/>
                <a:ea typeface="Tahoma" panose="020B0604030504040204" pitchFamily="34" charset="0"/>
                <a:cs typeface="Tahoma" panose="020B0604030504040204" pitchFamily="34" charset="0"/>
              </a:rPr>
              <a:t>st</a:t>
            </a:r>
            <a:r>
              <a:rPr lang="en-US" sz="1200" b="1" cap="all" dirty="0">
                <a:ln w="500">
                  <a:solidFill>
                    <a:srgbClr val="B13F9A">
                      <a:shade val="20000"/>
                      <a:satMod val="120000"/>
                    </a:srgbClr>
                  </a:solidFill>
                </a:ln>
                <a:solidFill>
                  <a:srgbClr val="FFFF00"/>
                </a:solidFill>
                <a:latin typeface="Tahoma" panose="020B0604030504040204" pitchFamily="34" charset="0"/>
                <a:ea typeface="Tahoma" panose="020B0604030504040204" pitchFamily="34" charset="0"/>
                <a:cs typeface="Tahoma" panose="020B0604030504040204" pitchFamily="34" charset="0"/>
              </a:rPr>
              <a:t> Vice Corridor I Rep – Bro. </a:t>
            </a:r>
            <a:r>
              <a:rPr lang="en-US" sz="1200" b="1" cap="all" dirty="0" err="1">
                <a:ln w="500">
                  <a:solidFill>
                    <a:srgbClr val="B13F9A">
                      <a:shade val="20000"/>
                      <a:satMod val="120000"/>
                    </a:srgbClr>
                  </a:solidFill>
                </a:ln>
                <a:solidFill>
                  <a:srgbClr val="FFFF00"/>
                </a:solidFill>
                <a:latin typeface="Tahoma" panose="020B0604030504040204" pitchFamily="34" charset="0"/>
                <a:ea typeface="Tahoma" panose="020B0604030504040204" pitchFamily="34" charset="0"/>
                <a:cs typeface="Tahoma" panose="020B0604030504040204" pitchFamily="34" charset="0"/>
              </a:rPr>
              <a:t>Anjuan</a:t>
            </a:r>
            <a:r>
              <a:rPr lang="en-US" sz="1200" b="1" cap="all" dirty="0">
                <a:ln w="500">
                  <a:solidFill>
                    <a:srgbClr val="B13F9A">
                      <a:shade val="20000"/>
                      <a:satMod val="120000"/>
                    </a:srgbClr>
                  </a:solidFill>
                </a:ln>
                <a:solidFill>
                  <a:srgbClr val="FFFF00"/>
                </a:solidFill>
                <a:latin typeface="Tahoma" panose="020B0604030504040204" pitchFamily="34" charset="0"/>
                <a:ea typeface="Tahoma" panose="020B0604030504040204" pitchFamily="34" charset="0"/>
                <a:cs typeface="Tahoma" panose="020B0604030504040204" pitchFamily="34" charset="0"/>
              </a:rPr>
              <a:t> Collins</a:t>
            </a:r>
          </a:p>
          <a:p>
            <a:pPr marL="0" marR="0" lvl="0" indent="0" defTabSz="914400" rtl="0" eaLnBrk="1" fontAlgn="base" latinLnBrk="0" hangingPunct="1">
              <a:lnSpc>
                <a:spcPct val="75000"/>
              </a:lnSpc>
              <a:spcBef>
                <a:spcPct val="50000"/>
              </a:spcBef>
              <a:spcAft>
                <a:spcPct val="0"/>
              </a:spcAft>
              <a:buClrTx/>
              <a:buSzTx/>
              <a:buFontTx/>
              <a:buNone/>
              <a:tabLst/>
              <a:defRPr/>
            </a:pPr>
            <a:r>
              <a:rPr kumimoji="0" lang="en-US" sz="1200" b="1" i="0" u="none" strike="noStrike" kern="1200" cap="all" spc="0" normalizeH="0" baseline="0" noProof="0" dirty="0">
                <a:ln w="500">
                  <a:solidFill>
                    <a:srgbClr val="B13F9A">
                      <a:shade val="20000"/>
                      <a:satMod val="120000"/>
                    </a:srgbClr>
                  </a:solidFill>
                </a:ln>
                <a:solidFill>
                  <a:srgbClr val="FFFF00"/>
                </a:solidFill>
                <a:uLnTx/>
                <a:uFillTx/>
                <a:latin typeface="Tahoma" panose="020B0604030504040204" pitchFamily="34" charset="0"/>
                <a:ea typeface="Tahoma" panose="020B0604030504040204" pitchFamily="34" charset="0"/>
                <a:cs typeface="Tahoma" panose="020B0604030504040204" pitchFamily="34" charset="0"/>
              </a:rPr>
              <a:t>2</a:t>
            </a:r>
            <a:r>
              <a:rPr kumimoji="0" lang="en-US" sz="1200" b="1" i="0" u="none" strike="noStrike" kern="1200" cap="all" spc="0" normalizeH="0" baseline="30000" noProof="0" dirty="0">
                <a:ln w="500">
                  <a:solidFill>
                    <a:srgbClr val="B13F9A">
                      <a:shade val="20000"/>
                      <a:satMod val="120000"/>
                    </a:srgbClr>
                  </a:solidFill>
                </a:ln>
                <a:solidFill>
                  <a:srgbClr val="FFFF00"/>
                </a:solidFill>
                <a:uLnTx/>
                <a:uFillTx/>
                <a:latin typeface="Tahoma" panose="020B0604030504040204" pitchFamily="34" charset="0"/>
                <a:ea typeface="Tahoma" panose="020B0604030504040204" pitchFamily="34" charset="0"/>
                <a:cs typeface="Tahoma" panose="020B0604030504040204" pitchFamily="34" charset="0"/>
              </a:rPr>
              <a:t>nd</a:t>
            </a:r>
            <a:r>
              <a:rPr kumimoji="0" lang="en-US" sz="1200" b="1" i="0" u="none" strike="noStrike" kern="1200" cap="all" spc="0" normalizeH="0" baseline="0" noProof="0" dirty="0">
                <a:ln w="500">
                  <a:solidFill>
                    <a:srgbClr val="B13F9A">
                      <a:shade val="20000"/>
                      <a:satMod val="120000"/>
                    </a:srgbClr>
                  </a:solidFill>
                </a:ln>
                <a:solidFill>
                  <a:srgbClr val="FFFF00"/>
                </a:solidFill>
                <a:uLnTx/>
                <a:uFillTx/>
                <a:latin typeface="Tahoma" panose="020B0604030504040204" pitchFamily="34" charset="0"/>
                <a:ea typeface="Tahoma" panose="020B0604030504040204" pitchFamily="34" charset="0"/>
                <a:cs typeface="Tahoma" panose="020B0604030504040204" pitchFamily="34" charset="0"/>
              </a:rPr>
              <a:t> vice corridor I </a:t>
            </a:r>
            <a:r>
              <a:rPr lang="en-US" sz="1200" b="1" cap="all" dirty="0">
                <a:ln w="500">
                  <a:solidFill>
                    <a:srgbClr val="B13F9A">
                      <a:shade val="20000"/>
                      <a:satMod val="120000"/>
                    </a:srgbClr>
                  </a:solidFill>
                </a:ln>
                <a:solidFill>
                  <a:srgbClr val="FFFF00"/>
                </a:solidFill>
                <a:latin typeface="Tahoma" panose="020B0604030504040204" pitchFamily="34" charset="0"/>
                <a:ea typeface="Tahoma" panose="020B0604030504040204" pitchFamily="34" charset="0"/>
                <a:cs typeface="Tahoma" panose="020B0604030504040204" pitchFamily="34" charset="0"/>
              </a:rPr>
              <a:t>rep -  bro. </a:t>
            </a:r>
            <a:r>
              <a:rPr lang="en-US" sz="1200" b="1" cap="all" dirty="0" err="1">
                <a:ln w="500">
                  <a:solidFill>
                    <a:srgbClr val="B13F9A">
                      <a:shade val="20000"/>
                      <a:satMod val="120000"/>
                    </a:srgbClr>
                  </a:solidFill>
                </a:ln>
                <a:solidFill>
                  <a:srgbClr val="FFFF00"/>
                </a:solidFill>
                <a:latin typeface="Tahoma" panose="020B0604030504040204" pitchFamily="34" charset="0"/>
                <a:ea typeface="Tahoma" panose="020B0604030504040204" pitchFamily="34" charset="0"/>
                <a:cs typeface="Tahoma" panose="020B0604030504040204" pitchFamily="34" charset="0"/>
              </a:rPr>
              <a:t>Azagio</a:t>
            </a:r>
            <a:r>
              <a:rPr lang="en-US" sz="1200" b="1" cap="all" dirty="0">
                <a:ln w="500">
                  <a:solidFill>
                    <a:srgbClr val="B13F9A">
                      <a:shade val="20000"/>
                      <a:satMod val="120000"/>
                    </a:srgbClr>
                  </a:solidFill>
                </a:ln>
                <a:solidFill>
                  <a:srgbClr val="FFFF00"/>
                </a:solidFill>
                <a:latin typeface="Tahoma" panose="020B0604030504040204" pitchFamily="34" charset="0"/>
                <a:ea typeface="Tahoma" panose="020B0604030504040204" pitchFamily="34" charset="0"/>
                <a:cs typeface="Tahoma" panose="020B0604030504040204" pitchFamily="34" charset="0"/>
              </a:rPr>
              <a:t> herd</a:t>
            </a:r>
          </a:p>
          <a:p>
            <a:pPr marL="0" marR="0" lvl="0" indent="0" defTabSz="914400" rtl="0" eaLnBrk="1" fontAlgn="base" latinLnBrk="0" hangingPunct="1">
              <a:lnSpc>
                <a:spcPct val="75000"/>
              </a:lnSpc>
              <a:spcBef>
                <a:spcPct val="50000"/>
              </a:spcBef>
              <a:spcAft>
                <a:spcPct val="0"/>
              </a:spcAft>
              <a:buClrTx/>
              <a:buSzTx/>
              <a:buFontTx/>
              <a:buNone/>
              <a:tabLst/>
              <a:defRPr/>
            </a:pPr>
            <a:r>
              <a:rPr kumimoji="0" lang="en-US" sz="1200" b="1" i="0" u="none" strike="noStrike" kern="1200" cap="all" spc="0" normalizeH="0" baseline="0" noProof="0" dirty="0">
                <a:ln w="500">
                  <a:solidFill>
                    <a:srgbClr val="B13F9A">
                      <a:shade val="20000"/>
                      <a:satMod val="120000"/>
                    </a:srgbClr>
                  </a:solidFill>
                </a:ln>
                <a:solidFill>
                  <a:srgbClr val="FFFF00"/>
                </a:solidFill>
                <a:uLnTx/>
                <a:uFillTx/>
                <a:latin typeface="Tahoma" panose="020B0604030504040204" pitchFamily="34" charset="0"/>
                <a:ea typeface="Tahoma" panose="020B0604030504040204" pitchFamily="34" charset="0"/>
                <a:cs typeface="Tahoma" panose="020B0604030504040204" pitchFamily="34" charset="0"/>
              </a:rPr>
              <a:t>Corridor I keeper of records and seal – bro</a:t>
            </a:r>
            <a:r>
              <a:rPr lang="en-US" sz="1200" b="1" cap="all" dirty="0">
                <a:ln w="500">
                  <a:solidFill>
                    <a:srgbClr val="B13F9A">
                      <a:shade val="20000"/>
                      <a:satMod val="120000"/>
                    </a:srgbClr>
                  </a:solidFill>
                </a:ln>
                <a:solidFill>
                  <a:srgbClr val="FFFF00"/>
                </a:solidFill>
                <a:latin typeface="Tahoma" panose="020B0604030504040204" pitchFamily="34" charset="0"/>
                <a:ea typeface="Tahoma" panose="020B0604030504040204" pitchFamily="34" charset="0"/>
                <a:cs typeface="Tahoma" panose="020B0604030504040204" pitchFamily="34" charset="0"/>
              </a:rPr>
              <a:t>. Micheal Parham, jr.</a:t>
            </a:r>
          </a:p>
          <a:p>
            <a:pPr marL="0" marR="0" lvl="0" indent="0" defTabSz="914400" rtl="0" eaLnBrk="1" fontAlgn="base" latinLnBrk="0" hangingPunct="1">
              <a:lnSpc>
                <a:spcPct val="75000"/>
              </a:lnSpc>
              <a:spcBef>
                <a:spcPct val="50000"/>
              </a:spcBef>
              <a:spcAft>
                <a:spcPct val="0"/>
              </a:spcAft>
              <a:buClrTx/>
              <a:buSzTx/>
              <a:buFontTx/>
              <a:buNone/>
              <a:tabLst/>
              <a:defRPr/>
            </a:pPr>
            <a:r>
              <a:rPr kumimoji="0" lang="en-US" sz="1200" b="1" i="0" u="none" strike="noStrike" kern="1200" cap="all" spc="0" normalizeH="0" baseline="0" noProof="0" dirty="0">
                <a:ln w="500">
                  <a:solidFill>
                    <a:srgbClr val="B13F9A">
                      <a:shade val="20000"/>
                      <a:satMod val="120000"/>
                    </a:srgbClr>
                  </a:solidFill>
                </a:ln>
                <a:solidFill>
                  <a:srgbClr val="FFFF00"/>
                </a:solidFill>
                <a:uLnTx/>
                <a:uFillTx/>
                <a:latin typeface="Tahoma" panose="020B0604030504040204" pitchFamily="34" charset="0"/>
                <a:ea typeface="Tahoma" panose="020B0604030504040204" pitchFamily="34" charset="0"/>
                <a:cs typeface="Tahoma" panose="020B0604030504040204" pitchFamily="34" charset="0"/>
              </a:rPr>
              <a:t>Corridor I keeper of finance</a:t>
            </a:r>
            <a:r>
              <a:rPr lang="en-US" sz="1200" b="1" cap="all" dirty="0">
                <a:ln w="500">
                  <a:solidFill>
                    <a:srgbClr val="B13F9A">
                      <a:shade val="20000"/>
                      <a:satMod val="120000"/>
                    </a:srgbClr>
                  </a:solidFill>
                </a:ln>
                <a:solidFill>
                  <a:srgbClr val="FFFF00"/>
                </a:solidFill>
                <a:latin typeface="Tahoma" panose="020B0604030504040204" pitchFamily="34" charset="0"/>
                <a:ea typeface="Tahoma" panose="020B0604030504040204" pitchFamily="34" charset="0"/>
                <a:cs typeface="Tahoma" panose="020B0604030504040204" pitchFamily="34" charset="0"/>
              </a:rPr>
              <a:t> - bro. Brian Wilson</a:t>
            </a:r>
          </a:p>
          <a:p>
            <a:pPr marL="0" marR="0" lvl="0" indent="0" defTabSz="914400" rtl="0" eaLnBrk="1" fontAlgn="base" latinLnBrk="0" hangingPunct="1">
              <a:lnSpc>
                <a:spcPct val="75000"/>
              </a:lnSpc>
              <a:spcBef>
                <a:spcPct val="50000"/>
              </a:spcBef>
              <a:spcAft>
                <a:spcPct val="0"/>
              </a:spcAft>
              <a:buClrTx/>
              <a:buSzTx/>
              <a:buFontTx/>
              <a:buNone/>
              <a:tabLst/>
              <a:defRPr/>
            </a:pPr>
            <a:r>
              <a:rPr kumimoji="0" lang="en-US" sz="1200" b="1" i="0" u="none" strike="noStrike" kern="1200" cap="all" spc="0" normalizeH="0" baseline="0" noProof="0" dirty="0">
                <a:ln w="500">
                  <a:solidFill>
                    <a:srgbClr val="B13F9A">
                      <a:shade val="20000"/>
                      <a:satMod val="120000"/>
                    </a:srgbClr>
                  </a:solidFill>
                </a:ln>
                <a:solidFill>
                  <a:srgbClr val="FFFF00"/>
                </a:solidFill>
                <a:uLnTx/>
                <a:uFillTx/>
                <a:latin typeface="Tahoma" panose="020B0604030504040204" pitchFamily="34" charset="0"/>
                <a:ea typeface="Tahoma" panose="020B0604030504040204" pitchFamily="34" charset="0"/>
                <a:cs typeface="Tahoma" panose="020B0604030504040204" pitchFamily="34" charset="0"/>
              </a:rPr>
              <a:t>Corridor I area I rep – bro. Richard Allison</a:t>
            </a:r>
          </a:p>
          <a:p>
            <a:pPr marL="0" marR="0" lvl="0" indent="0" defTabSz="914400" rtl="0" eaLnBrk="1" fontAlgn="base" latinLnBrk="0" hangingPunct="1">
              <a:lnSpc>
                <a:spcPct val="75000"/>
              </a:lnSpc>
              <a:spcBef>
                <a:spcPct val="50000"/>
              </a:spcBef>
              <a:spcAft>
                <a:spcPct val="0"/>
              </a:spcAft>
              <a:buClrTx/>
              <a:buSzTx/>
              <a:buFontTx/>
              <a:buNone/>
              <a:tabLst/>
              <a:defRPr/>
            </a:pPr>
            <a:r>
              <a:rPr lang="en-US" sz="1200" b="1" cap="all" dirty="0">
                <a:ln w="500">
                  <a:solidFill>
                    <a:srgbClr val="B13F9A">
                      <a:shade val="20000"/>
                      <a:satMod val="120000"/>
                    </a:srgbClr>
                  </a:solidFill>
                </a:ln>
                <a:solidFill>
                  <a:srgbClr val="FFFF00"/>
                </a:solidFill>
                <a:latin typeface="Tahoma" panose="020B0604030504040204" pitchFamily="34" charset="0"/>
                <a:ea typeface="Tahoma" panose="020B0604030504040204" pitchFamily="34" charset="0"/>
                <a:cs typeface="Tahoma" panose="020B0604030504040204" pitchFamily="34" charset="0"/>
              </a:rPr>
              <a:t>Corridor I area ii rep – bro. Jon singleton</a:t>
            </a:r>
          </a:p>
          <a:p>
            <a:pPr marL="0" marR="0" lvl="0" indent="0" defTabSz="914400" rtl="0" eaLnBrk="1" fontAlgn="base" latinLnBrk="0" hangingPunct="1">
              <a:lnSpc>
                <a:spcPct val="75000"/>
              </a:lnSpc>
              <a:spcBef>
                <a:spcPct val="50000"/>
              </a:spcBef>
              <a:spcAft>
                <a:spcPct val="0"/>
              </a:spcAft>
              <a:buClrTx/>
              <a:buSzTx/>
              <a:buFontTx/>
              <a:buNone/>
              <a:tabLst/>
              <a:defRPr/>
            </a:pPr>
            <a:r>
              <a:rPr lang="en-US" sz="1200" b="1" cap="all" dirty="0">
                <a:ln w="500">
                  <a:solidFill>
                    <a:srgbClr val="B13F9A">
                      <a:shade val="20000"/>
                      <a:satMod val="120000"/>
                    </a:srgbClr>
                  </a:solidFill>
                </a:ln>
                <a:solidFill>
                  <a:srgbClr val="FFFF00"/>
                </a:solidFill>
                <a:latin typeface="Tahoma" panose="020B0604030504040204" pitchFamily="34" charset="0"/>
                <a:ea typeface="Tahoma" panose="020B0604030504040204" pitchFamily="34" charset="0"/>
                <a:cs typeface="Tahoma" panose="020B0604030504040204" pitchFamily="34" charset="0"/>
              </a:rPr>
              <a:t>Corridor I area iii rep – bro. Marlon Robinson</a:t>
            </a:r>
          </a:p>
          <a:p>
            <a:pPr marL="0" marR="0" lvl="0" indent="0" defTabSz="914400" rtl="0" eaLnBrk="1" fontAlgn="base" latinLnBrk="0" hangingPunct="1">
              <a:lnSpc>
                <a:spcPct val="75000"/>
              </a:lnSpc>
              <a:spcBef>
                <a:spcPct val="50000"/>
              </a:spcBef>
              <a:spcAft>
                <a:spcPct val="0"/>
              </a:spcAft>
              <a:buClrTx/>
              <a:buSzTx/>
              <a:buFontTx/>
              <a:buNone/>
              <a:tabLst/>
              <a:defRPr/>
            </a:pPr>
            <a:r>
              <a:rPr lang="en-US" sz="1200" b="1" cap="all" dirty="0">
                <a:ln w="500">
                  <a:solidFill>
                    <a:srgbClr val="B13F9A">
                      <a:shade val="20000"/>
                      <a:satMod val="120000"/>
                    </a:srgbClr>
                  </a:solidFill>
                </a:ln>
                <a:solidFill>
                  <a:srgbClr val="FFFF00"/>
                </a:solidFill>
                <a:latin typeface="Tahoma" panose="020B0604030504040204" pitchFamily="34" charset="0"/>
                <a:ea typeface="Tahoma" panose="020B0604030504040204" pitchFamily="34" charset="0"/>
                <a:cs typeface="Tahoma" panose="020B0604030504040204" pitchFamily="34" charset="0"/>
              </a:rPr>
              <a:t>Corridor I area iv rep – bro. Torrance beck </a:t>
            </a:r>
            <a:endParaRPr kumimoji="0" lang="en-US" sz="1200" b="1" i="0" u="none" strike="noStrike" kern="1200" cap="all" spc="0" normalizeH="0" baseline="0" noProof="0" dirty="0">
              <a:ln w="500">
                <a:solidFill>
                  <a:srgbClr val="B13F9A">
                    <a:shade val="20000"/>
                    <a:satMod val="120000"/>
                  </a:srgbClr>
                </a:solidFill>
              </a:ln>
              <a:solidFill>
                <a:srgbClr val="FFFF00"/>
              </a:solidFill>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id="{05373ADE-5A70-4734-A4C7-3F3AA07B3091}"/>
              </a:ext>
            </a:extLst>
          </p:cNvPr>
          <p:cNvSpPr/>
          <p:nvPr/>
        </p:nvSpPr>
        <p:spPr>
          <a:xfrm>
            <a:off x="-76200" y="2133600"/>
            <a:ext cx="279556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AC66BB">
                    <a:lumMod val="75000"/>
                  </a:srgbClr>
                </a:solidFill>
                <a:effectLst/>
                <a:uLnTx/>
                <a:uFillTx/>
                <a:latin typeface="Times New Roman" panose="02020603050405020304" pitchFamily="18" charset="0"/>
                <a:ea typeface="+mn-ea"/>
                <a:cs typeface="Times New Roman" panose="02020603050405020304" pitchFamily="18" charset="0"/>
              </a:rPr>
              <a:t>Corridor1rep@opp2d.org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AC66BB">
                    <a:lumMod val="75000"/>
                  </a:srgbClr>
                </a:solidFill>
                <a:effectLst/>
                <a:uLnTx/>
                <a:uFillTx/>
                <a:latin typeface="Times New Roman" panose="02020603050405020304" pitchFamily="18" charset="0"/>
                <a:ea typeface="+mn-ea"/>
                <a:cs typeface="Times New Roman" panose="02020603050405020304" pitchFamily="18" charset="0"/>
              </a:rPr>
              <a:t>Corridor1rep@gmail.com</a:t>
            </a:r>
          </a:p>
        </p:txBody>
      </p:sp>
      <p:sp>
        <p:nvSpPr>
          <p:cNvPr id="20" name="Rectangle 19">
            <a:extLst>
              <a:ext uri="{FF2B5EF4-FFF2-40B4-BE49-F238E27FC236}">
                <a16:creationId xmlns:a16="http://schemas.microsoft.com/office/drawing/2014/main" id="{46780498-85D7-4001-AE3E-1F22FBD718D0}"/>
              </a:ext>
            </a:extLst>
          </p:cNvPr>
          <p:cNvSpPr/>
          <p:nvPr/>
        </p:nvSpPr>
        <p:spPr>
          <a:xfrm>
            <a:off x="501823" y="2743200"/>
            <a:ext cx="1636988"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C66BB">
                    <a:lumMod val="75000"/>
                  </a:srgbClr>
                </a:solidFill>
                <a:effectLst/>
                <a:uLnTx/>
                <a:uFillTx/>
                <a:latin typeface="Times New Roman" panose="02020603050405020304" pitchFamily="18" charset="0"/>
                <a:ea typeface="+mn-ea"/>
                <a:cs typeface="Times New Roman" panose="02020603050405020304" pitchFamily="18" charset="0"/>
              </a:rPr>
              <a:t>443-904-9070</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1955" y="0"/>
            <a:ext cx="6462045" cy="659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C:\Users\ampofok\Downloads\New Logo Purple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034325"/>
            <a:ext cx="3730026" cy="3688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5188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609600"/>
            <a:ext cx="6382584" cy="1143000"/>
          </a:xfrm>
        </p:spPr>
        <p:txBody>
          <a:bodyPr>
            <a:normAutofit fontScale="90000"/>
          </a:bodyPr>
          <a:lstStyle/>
          <a:p>
            <a:r>
              <a:rPr lang="en-US" sz="4000" dirty="0">
                <a:solidFill>
                  <a:srgbClr val="660066"/>
                </a:solidFill>
              </a:rPr>
              <a:t>Appendix</a:t>
            </a:r>
            <a:br>
              <a:rPr lang="en-US" sz="4000" b="1" dirty="0">
                <a:solidFill>
                  <a:srgbClr val="660066"/>
                </a:solidFill>
              </a:rPr>
            </a:br>
            <a:endParaRPr lang="en-US" sz="4000" b="1" dirty="0">
              <a:solidFill>
                <a:srgbClr val="660066"/>
              </a:solidFill>
            </a:endParaRPr>
          </a:p>
        </p:txBody>
      </p:sp>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10</a:t>
            </a:fld>
            <a:endParaRPr lang="en-US">
              <a:solidFill>
                <a:srgbClr val="B13F9A"/>
              </a:solidFill>
            </a:endParaRPr>
          </a:p>
        </p:txBody>
      </p:sp>
      <p:sp>
        <p:nvSpPr>
          <p:cNvPr id="6" name="Rectangle 5">
            <a:extLst>
              <a:ext uri="{FF2B5EF4-FFF2-40B4-BE49-F238E27FC236}">
                <a16:creationId xmlns:a16="http://schemas.microsoft.com/office/drawing/2014/main" id="{F378D817-202E-4677-9E70-69E30FED0C7D}"/>
              </a:ext>
            </a:extLst>
          </p:cNvPr>
          <p:cNvSpPr/>
          <p:nvPr/>
        </p:nvSpPr>
        <p:spPr>
          <a:xfrm>
            <a:off x="1905000" y="1600200"/>
            <a:ext cx="5524500" cy="5700022"/>
          </a:xfrm>
          <a:prstGeom prst="rect">
            <a:avLst/>
          </a:prstGeom>
        </p:spPr>
        <p:txBody>
          <a:bodyPr wrap="square">
            <a:spAutoFit/>
          </a:bodyPr>
          <a:lstStyle/>
          <a:p>
            <a:pPr fontAlgn="base">
              <a:spcBef>
                <a:spcPct val="20000"/>
              </a:spcBef>
              <a:spcAft>
                <a:spcPct val="0"/>
              </a:spcAft>
              <a:buSzPct val="90000"/>
            </a:pPr>
            <a:r>
              <a:rPr lang="en-US" altLang="en-US" sz="1400" b="1" kern="0" dirty="0">
                <a:solidFill>
                  <a:srgbClr val="660066"/>
                </a:solidFill>
                <a:cs typeface="Times New Roman"/>
              </a:rPr>
              <a:t>Chapter Highlights</a:t>
            </a:r>
          </a:p>
          <a:p>
            <a:pPr marL="609600" indent="-609600" fontAlgn="base">
              <a:spcBef>
                <a:spcPct val="20000"/>
              </a:spcBef>
              <a:spcAft>
                <a:spcPct val="0"/>
              </a:spcAft>
              <a:buSzPct val="90000"/>
              <a:buFont typeface="Arial" panose="020B0604020202020204" pitchFamily="34" charset="0"/>
              <a:buChar char="•"/>
            </a:pPr>
            <a:r>
              <a:rPr lang="en-US" altLang="en-US" sz="1400" kern="0" dirty="0">
                <a:solidFill>
                  <a:srgbClr val="660066"/>
                </a:solidFill>
                <a:cs typeface="Times New Roman"/>
              </a:rPr>
              <a:t>   Chapter of the Month - Gamma Pi Chapter</a:t>
            </a:r>
          </a:p>
          <a:p>
            <a:pPr marL="609600" indent="-609600" fontAlgn="base">
              <a:spcBef>
                <a:spcPct val="20000"/>
              </a:spcBef>
              <a:spcAft>
                <a:spcPct val="0"/>
              </a:spcAft>
              <a:buSzPct val="90000"/>
              <a:buFont typeface="Arial" panose="020B0604020202020204" pitchFamily="34" charset="0"/>
              <a:buChar char="•"/>
            </a:pPr>
            <a:r>
              <a:rPr lang="en-US" altLang="en-US" sz="1400" kern="0" dirty="0">
                <a:solidFill>
                  <a:srgbClr val="660066"/>
                </a:solidFill>
                <a:cs typeface="Times New Roman"/>
              </a:rPr>
              <a:t>   Alpha Delta Gamma Chapter </a:t>
            </a:r>
          </a:p>
          <a:p>
            <a:pPr marL="609600" indent="-609600" fontAlgn="base">
              <a:spcBef>
                <a:spcPct val="20000"/>
              </a:spcBef>
              <a:spcAft>
                <a:spcPct val="0"/>
              </a:spcAft>
              <a:buSzPct val="90000"/>
              <a:buFont typeface="Arial" panose="020B0604020202020204" pitchFamily="34" charset="0"/>
              <a:buChar char="•"/>
            </a:pPr>
            <a:r>
              <a:rPr lang="en-US" altLang="en-US" sz="1400" kern="0" dirty="0">
                <a:solidFill>
                  <a:srgbClr val="660066"/>
                </a:solidFill>
                <a:cs typeface="Times New Roman"/>
              </a:rPr>
              <a:t>   Alpha Lambda </a:t>
            </a:r>
            <a:r>
              <a:rPr lang="en-US" altLang="en-US" sz="1400" kern="0" dirty="0" err="1">
                <a:solidFill>
                  <a:srgbClr val="660066"/>
                </a:solidFill>
                <a:cs typeface="Times New Roman"/>
              </a:rPr>
              <a:t>Lambda</a:t>
            </a:r>
            <a:r>
              <a:rPr lang="en-US" altLang="en-US" sz="1400" kern="0" dirty="0">
                <a:solidFill>
                  <a:srgbClr val="660066"/>
                </a:solidFill>
                <a:cs typeface="Times New Roman"/>
              </a:rPr>
              <a:t> Chapter  </a:t>
            </a:r>
          </a:p>
          <a:p>
            <a:pPr marL="609600" indent="-609600" fontAlgn="base">
              <a:spcBef>
                <a:spcPct val="20000"/>
              </a:spcBef>
              <a:spcAft>
                <a:spcPct val="0"/>
              </a:spcAft>
              <a:buSzPct val="90000"/>
              <a:buFont typeface="Arial" panose="020B0604020202020204" pitchFamily="34" charset="0"/>
              <a:buChar char="•"/>
            </a:pPr>
            <a:r>
              <a:rPr lang="en-US" altLang="en-US" sz="1400" kern="0" dirty="0">
                <a:solidFill>
                  <a:srgbClr val="660066"/>
                </a:solidFill>
                <a:cs typeface="Times New Roman"/>
              </a:rPr>
              <a:t>   Epsilon Sigma Chapter</a:t>
            </a:r>
          </a:p>
          <a:p>
            <a:pPr marL="609600" indent="-609600" fontAlgn="base">
              <a:spcBef>
                <a:spcPct val="20000"/>
              </a:spcBef>
              <a:spcAft>
                <a:spcPct val="0"/>
              </a:spcAft>
              <a:buSzPct val="90000"/>
              <a:buFont typeface="Arial" panose="020B0604020202020204" pitchFamily="34" charset="0"/>
              <a:buChar char="•"/>
            </a:pPr>
            <a:r>
              <a:rPr lang="en-US" altLang="en-US" sz="1400" kern="0" dirty="0">
                <a:solidFill>
                  <a:srgbClr val="660066"/>
                </a:solidFill>
                <a:cs typeface="Times New Roman"/>
              </a:rPr>
              <a:t>   Theta Mu </a:t>
            </a:r>
            <a:r>
              <a:rPr lang="en-US" altLang="en-US" sz="1400" kern="0" dirty="0" err="1">
                <a:solidFill>
                  <a:srgbClr val="660066"/>
                </a:solidFill>
                <a:cs typeface="Times New Roman"/>
              </a:rPr>
              <a:t>Mu</a:t>
            </a:r>
            <a:r>
              <a:rPr lang="en-US" altLang="en-US" sz="1400" kern="0" dirty="0">
                <a:solidFill>
                  <a:srgbClr val="660066"/>
                </a:solidFill>
                <a:cs typeface="Times New Roman"/>
              </a:rPr>
              <a:t> Chapter</a:t>
            </a:r>
          </a:p>
          <a:p>
            <a:pPr marL="609600" indent="-609600" fontAlgn="base">
              <a:spcBef>
                <a:spcPct val="20000"/>
              </a:spcBef>
              <a:spcAft>
                <a:spcPct val="0"/>
              </a:spcAft>
              <a:buSzPct val="90000"/>
              <a:buFont typeface="Arial" panose="020B0604020202020204" pitchFamily="34" charset="0"/>
              <a:buChar char="•"/>
            </a:pPr>
            <a:r>
              <a:rPr lang="en-US" altLang="en-US" sz="1400" kern="0" dirty="0">
                <a:solidFill>
                  <a:srgbClr val="660066"/>
                </a:solidFill>
                <a:cs typeface="Times New Roman"/>
              </a:rPr>
              <a:t>   Iota Mu </a:t>
            </a:r>
            <a:r>
              <a:rPr lang="en-US" altLang="en-US" sz="1400" kern="0" dirty="0" err="1">
                <a:solidFill>
                  <a:srgbClr val="660066"/>
                </a:solidFill>
                <a:cs typeface="Times New Roman"/>
              </a:rPr>
              <a:t>Mu</a:t>
            </a:r>
            <a:r>
              <a:rPr lang="en-US" altLang="en-US" sz="1400" kern="0" dirty="0">
                <a:solidFill>
                  <a:srgbClr val="660066"/>
                </a:solidFill>
                <a:cs typeface="Times New Roman"/>
              </a:rPr>
              <a:t> Chapter </a:t>
            </a:r>
          </a:p>
          <a:p>
            <a:pPr marL="609600" indent="-609600" fontAlgn="base">
              <a:spcBef>
                <a:spcPct val="20000"/>
              </a:spcBef>
              <a:spcAft>
                <a:spcPct val="0"/>
              </a:spcAft>
              <a:buSzPct val="90000"/>
              <a:buFont typeface="Arial" panose="020B0604020202020204" pitchFamily="34" charset="0"/>
              <a:buChar char="•"/>
            </a:pPr>
            <a:r>
              <a:rPr lang="en-US" altLang="en-US" sz="1400" kern="0" dirty="0">
                <a:solidFill>
                  <a:srgbClr val="660066"/>
                </a:solidFill>
                <a:cs typeface="Times New Roman"/>
              </a:rPr>
              <a:t>   Iota Nu Chapter</a:t>
            </a:r>
          </a:p>
          <a:p>
            <a:pPr marL="609600" indent="-609600" fontAlgn="base">
              <a:spcBef>
                <a:spcPct val="20000"/>
              </a:spcBef>
              <a:spcAft>
                <a:spcPct val="0"/>
              </a:spcAft>
              <a:buSzPct val="90000"/>
              <a:buFont typeface="Arial" panose="020B0604020202020204" pitchFamily="34" charset="0"/>
              <a:buChar char="•"/>
            </a:pPr>
            <a:r>
              <a:rPr lang="en-US" altLang="en-US" sz="1400" kern="0" dirty="0">
                <a:solidFill>
                  <a:srgbClr val="660066"/>
                </a:solidFill>
                <a:cs typeface="Times New Roman"/>
              </a:rPr>
              <a:t>   Lambda Gamma </a:t>
            </a:r>
            <a:r>
              <a:rPr lang="en-US" altLang="en-US" sz="1400" kern="0" dirty="0" err="1">
                <a:solidFill>
                  <a:srgbClr val="660066"/>
                </a:solidFill>
                <a:cs typeface="Times New Roman"/>
              </a:rPr>
              <a:t>Gamma</a:t>
            </a:r>
            <a:r>
              <a:rPr lang="en-US" altLang="en-US" sz="1400" kern="0" dirty="0">
                <a:solidFill>
                  <a:srgbClr val="660066"/>
                </a:solidFill>
                <a:cs typeface="Times New Roman"/>
              </a:rPr>
              <a:t> Chapter</a:t>
            </a:r>
          </a:p>
          <a:p>
            <a:pPr marL="609600" indent="-609600" fontAlgn="base">
              <a:spcBef>
                <a:spcPct val="20000"/>
              </a:spcBef>
              <a:spcAft>
                <a:spcPct val="0"/>
              </a:spcAft>
              <a:buSzPct val="90000"/>
              <a:buFont typeface="Arial" panose="020B0604020202020204" pitchFamily="34" charset="0"/>
              <a:buChar char="•"/>
            </a:pPr>
            <a:r>
              <a:rPr lang="en-US" altLang="en-US" sz="1400" kern="0" dirty="0">
                <a:solidFill>
                  <a:srgbClr val="660066"/>
                </a:solidFill>
                <a:cs typeface="Times New Roman"/>
              </a:rPr>
              <a:t>   Mu Nu Chapter</a:t>
            </a:r>
          </a:p>
          <a:p>
            <a:pPr marL="609600" indent="-609600" fontAlgn="base">
              <a:spcBef>
                <a:spcPct val="20000"/>
              </a:spcBef>
              <a:spcAft>
                <a:spcPct val="0"/>
              </a:spcAft>
              <a:buSzPct val="90000"/>
              <a:buFont typeface="Arial" panose="020B0604020202020204" pitchFamily="34" charset="0"/>
              <a:buChar char="•"/>
            </a:pPr>
            <a:r>
              <a:rPr lang="en-US" altLang="en-US" sz="1400" kern="0" dirty="0">
                <a:solidFill>
                  <a:srgbClr val="660066"/>
                </a:solidFill>
                <a:cs typeface="Times New Roman"/>
              </a:rPr>
              <a:t>   Mu Rho Chapter</a:t>
            </a:r>
          </a:p>
          <a:p>
            <a:pPr marL="609600" indent="-609600" fontAlgn="base">
              <a:spcBef>
                <a:spcPct val="20000"/>
              </a:spcBef>
              <a:spcAft>
                <a:spcPct val="0"/>
              </a:spcAft>
              <a:buSzPct val="90000"/>
              <a:buFont typeface="Arial" panose="020B0604020202020204" pitchFamily="34" charset="0"/>
              <a:buChar char="•"/>
            </a:pPr>
            <a:r>
              <a:rPr lang="en-US" altLang="en-US" sz="1400" kern="0" dirty="0">
                <a:solidFill>
                  <a:srgbClr val="660066"/>
                </a:solidFill>
                <a:cs typeface="Times New Roman"/>
              </a:rPr>
              <a:t>   Pi Omega Chapter</a:t>
            </a:r>
          </a:p>
          <a:p>
            <a:pPr marL="609600" indent="-609600" fontAlgn="base">
              <a:spcBef>
                <a:spcPct val="20000"/>
              </a:spcBef>
              <a:spcAft>
                <a:spcPct val="0"/>
              </a:spcAft>
              <a:buSzPct val="90000"/>
              <a:buFont typeface="Arial" panose="020B0604020202020204" pitchFamily="34" charset="0"/>
              <a:buChar char="•"/>
            </a:pPr>
            <a:r>
              <a:rPr lang="en-US" altLang="en-US" sz="1400" kern="0" dirty="0">
                <a:solidFill>
                  <a:srgbClr val="660066"/>
                </a:solidFill>
                <a:cs typeface="Times New Roman"/>
              </a:rPr>
              <a:t>   Tau Pi Chapter</a:t>
            </a:r>
          </a:p>
          <a:p>
            <a:pPr marL="609600" indent="-609600" fontAlgn="base">
              <a:spcBef>
                <a:spcPct val="20000"/>
              </a:spcBef>
              <a:spcAft>
                <a:spcPct val="0"/>
              </a:spcAft>
              <a:buSzPct val="90000"/>
              <a:buFont typeface="Arial" panose="020B0604020202020204" pitchFamily="34" charset="0"/>
              <a:buChar char="•"/>
            </a:pPr>
            <a:r>
              <a:rPr lang="en-US" altLang="en-US" sz="1400" kern="0" dirty="0">
                <a:solidFill>
                  <a:srgbClr val="660066"/>
                </a:solidFill>
                <a:cs typeface="Times New Roman"/>
              </a:rPr>
              <a:t>   Chi Delta Chapter</a:t>
            </a:r>
          </a:p>
          <a:p>
            <a:pPr marL="609600" indent="-609600" fontAlgn="base">
              <a:spcBef>
                <a:spcPct val="20000"/>
              </a:spcBef>
              <a:spcAft>
                <a:spcPct val="0"/>
              </a:spcAft>
              <a:buSzPct val="90000"/>
              <a:buFont typeface="Symbol" pitchFamily="18" charset="2"/>
              <a:buChar char="W"/>
            </a:pPr>
            <a:endParaRPr lang="en-US" altLang="en-US" sz="1400" kern="0" dirty="0">
              <a:solidFill>
                <a:srgbClr val="660066"/>
              </a:solidFill>
              <a:cs typeface="Times New Roman"/>
            </a:endParaRPr>
          </a:p>
          <a:p>
            <a:pPr fontAlgn="base">
              <a:spcBef>
                <a:spcPct val="20000"/>
              </a:spcBef>
              <a:spcAft>
                <a:spcPct val="0"/>
              </a:spcAft>
              <a:buSzPct val="90000"/>
            </a:pPr>
            <a:r>
              <a:rPr lang="en-US" altLang="en-US" sz="1400" b="1" kern="0" dirty="0">
                <a:solidFill>
                  <a:srgbClr val="660066"/>
                </a:solidFill>
                <a:cs typeface="Times New Roman"/>
              </a:rPr>
              <a:t>Recognition of Corridor I Brothers</a:t>
            </a:r>
          </a:p>
          <a:p>
            <a:pPr marL="609600" indent="-609600" fontAlgn="base">
              <a:spcBef>
                <a:spcPct val="20000"/>
              </a:spcBef>
              <a:spcAft>
                <a:spcPct val="0"/>
              </a:spcAft>
              <a:buSzPct val="90000"/>
              <a:buFont typeface="Arial" panose="020B0604020202020204" pitchFamily="34" charset="0"/>
              <a:buChar char="•"/>
            </a:pPr>
            <a:r>
              <a:rPr lang="en-US" altLang="en-US" sz="1400" kern="0" dirty="0">
                <a:solidFill>
                  <a:srgbClr val="660066"/>
                </a:solidFill>
                <a:cs typeface="Times New Roman"/>
              </a:rPr>
              <a:t>   Chapter Omega Men of the Year   </a:t>
            </a:r>
          </a:p>
          <a:p>
            <a:pPr marL="609600" indent="-609600" fontAlgn="base">
              <a:spcBef>
                <a:spcPct val="20000"/>
              </a:spcBef>
              <a:spcAft>
                <a:spcPct val="0"/>
              </a:spcAft>
              <a:buSzPct val="90000"/>
              <a:buFont typeface="Arial" panose="020B0604020202020204" pitchFamily="34" charset="0"/>
              <a:buChar char="•"/>
            </a:pPr>
            <a:r>
              <a:rPr lang="en-US" altLang="en-US" sz="1400" kern="0" dirty="0">
                <a:solidFill>
                  <a:srgbClr val="660066"/>
                </a:solidFill>
                <a:cs typeface="Times New Roman"/>
              </a:rPr>
              <a:t>   Brothers of the Month</a:t>
            </a:r>
          </a:p>
          <a:p>
            <a:pPr marL="609600" indent="-609600" fontAlgn="base">
              <a:spcBef>
                <a:spcPct val="20000"/>
              </a:spcBef>
              <a:spcAft>
                <a:spcPct val="0"/>
              </a:spcAft>
              <a:buSzPct val="90000"/>
              <a:buFont typeface="Arial" panose="020B0604020202020204" pitchFamily="34" charset="0"/>
              <a:buChar char="•"/>
            </a:pPr>
            <a:r>
              <a:rPr lang="en-US" altLang="en-US" sz="1400" kern="0" dirty="0">
                <a:solidFill>
                  <a:srgbClr val="660066"/>
                </a:solidFill>
                <a:cs typeface="Times New Roman"/>
              </a:rPr>
              <a:t>   Brothers (50+ Years)</a:t>
            </a:r>
          </a:p>
          <a:p>
            <a:pPr marL="609600" indent="-609600" fontAlgn="base">
              <a:spcBef>
                <a:spcPct val="20000"/>
              </a:spcBef>
              <a:spcAft>
                <a:spcPct val="0"/>
              </a:spcAft>
              <a:buSzPct val="90000"/>
              <a:buFont typeface="Arial" panose="020B0604020202020204" pitchFamily="34" charset="0"/>
              <a:buChar char="•"/>
            </a:pPr>
            <a:r>
              <a:rPr lang="en-US" altLang="en-US" sz="1400" kern="0" dirty="0">
                <a:solidFill>
                  <a:srgbClr val="660066"/>
                </a:solidFill>
                <a:cs typeface="Times New Roman"/>
              </a:rPr>
              <a:t>   Honored Brothers</a:t>
            </a:r>
          </a:p>
          <a:p>
            <a:pPr fontAlgn="base">
              <a:spcBef>
                <a:spcPct val="20000"/>
              </a:spcBef>
              <a:spcAft>
                <a:spcPct val="0"/>
              </a:spcAft>
              <a:buSzPct val="90000"/>
            </a:pPr>
            <a:endParaRPr lang="en-US" altLang="en-US" sz="2600" kern="0" dirty="0">
              <a:solidFill>
                <a:srgbClr val="660066"/>
              </a:solidFill>
              <a:latin typeface="Arial"/>
              <a:cs typeface="Times New Roman"/>
            </a:endParaRPr>
          </a:p>
        </p:txBody>
      </p:sp>
    </p:spTree>
    <p:extLst>
      <p:ext uri="{BB962C8B-B14F-4D97-AF65-F5344CB8AC3E}">
        <p14:creationId xmlns:p14="http://schemas.microsoft.com/office/powerpoint/2010/main" val="825449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0"/>
            <a:ext cx="6382584" cy="1143000"/>
          </a:xfrm>
        </p:spPr>
        <p:txBody>
          <a:bodyPr>
            <a:normAutofit fontScale="90000"/>
          </a:bodyPr>
          <a:lstStyle/>
          <a:p>
            <a:pPr algn="ctr"/>
            <a:r>
              <a:rPr lang="en-US" sz="4000" b="1" dirty="0">
                <a:solidFill>
                  <a:srgbClr val="660066"/>
                </a:solidFill>
              </a:rPr>
              <a:t>Chapter of the month gamma pi chapter (1/5)</a:t>
            </a:r>
            <a:br>
              <a:rPr lang="en-US" sz="4000" b="1" dirty="0">
                <a:solidFill>
                  <a:srgbClr val="660066"/>
                </a:solidFill>
              </a:rPr>
            </a:br>
            <a:endParaRPr lang="en-US" dirty="0">
              <a:solidFill>
                <a:srgbClr val="660066"/>
              </a:solidFill>
            </a:endParaRPr>
          </a:p>
        </p:txBody>
      </p:sp>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11</a:t>
            </a:fld>
            <a:endParaRPr lang="en-US">
              <a:solidFill>
                <a:srgbClr val="B13F9A"/>
              </a:solidFill>
            </a:endParaRPr>
          </a:p>
        </p:txBody>
      </p:sp>
      <p:sp>
        <p:nvSpPr>
          <p:cNvPr id="6" name="Rectangle 5">
            <a:extLst>
              <a:ext uri="{FF2B5EF4-FFF2-40B4-BE49-F238E27FC236}">
                <a16:creationId xmlns:a16="http://schemas.microsoft.com/office/drawing/2014/main" id="{B8573EE4-BB0B-4448-8E3F-0616F27AEBF8}"/>
              </a:ext>
            </a:extLst>
          </p:cNvPr>
          <p:cNvSpPr/>
          <p:nvPr/>
        </p:nvSpPr>
        <p:spPr>
          <a:xfrm>
            <a:off x="457200" y="2068754"/>
            <a:ext cx="7239000" cy="4431983"/>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January 9th – Project Enrich</a:t>
            </a: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Gamma Pi held its monthly Project Enrich program that seeks to provide supplemental education to County-wide HS Students.   This month focus was placed on Black Women and Men in the Government with Former Director of Government Affairs, Karen Skyers, ESQ, and the gentlemen of Omega Psi Phi, Fraternity, Inc.</a:t>
            </a: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Mrs. Jessica Gibson-Conlon, Director of Culture, Learning and Data Management, at the </a:t>
            </a:r>
            <a:r>
              <a:rPr lang="en-US" dirty="0" err="1">
                <a:solidFill>
                  <a:srgbClr val="660066"/>
                </a:solidFill>
                <a:ea typeface="Calibri" panose="020F0502020204030204" pitchFamily="34" charset="0"/>
              </a:rPr>
              <a:t>McNellie’s</a:t>
            </a:r>
            <a:r>
              <a:rPr lang="en-US" dirty="0">
                <a:solidFill>
                  <a:srgbClr val="660066"/>
                </a:solidFill>
                <a:ea typeface="Calibri" panose="020F0502020204030204" pitchFamily="34" charset="0"/>
              </a:rPr>
              <a:t> Group; gave a Civics class with the assistance of Oklahoma Democratic Candidate Mr. Kojo </a:t>
            </a:r>
            <a:r>
              <a:rPr lang="en-US" dirty="0" err="1">
                <a:solidFill>
                  <a:srgbClr val="660066"/>
                </a:solidFill>
                <a:ea typeface="Calibri" panose="020F0502020204030204" pitchFamily="34" charset="0"/>
              </a:rPr>
              <a:t>Asamoa</a:t>
            </a:r>
            <a:r>
              <a:rPr lang="en-US" dirty="0">
                <a:solidFill>
                  <a:srgbClr val="660066"/>
                </a:solidFill>
                <a:ea typeface="Calibri" panose="020F0502020204030204" pitchFamily="34" charset="0"/>
              </a:rPr>
              <a:t>-Caesar.</a:t>
            </a: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A virtual tour of Howard University was conducted with the assistance of Ms. </a:t>
            </a:r>
            <a:r>
              <a:rPr lang="en-US" dirty="0" err="1">
                <a:solidFill>
                  <a:srgbClr val="660066"/>
                </a:solidFill>
                <a:ea typeface="Calibri" panose="020F0502020204030204" pitchFamily="34" charset="0"/>
              </a:rPr>
              <a:t>Charmion</a:t>
            </a:r>
            <a:r>
              <a:rPr lang="en-US" dirty="0">
                <a:solidFill>
                  <a:srgbClr val="660066"/>
                </a:solidFill>
                <a:ea typeface="Calibri" panose="020F0502020204030204" pitchFamily="34" charset="0"/>
              </a:rPr>
              <a:t> Kinder, Delta Sigma Theta, Sorority, Inc; Director of Communications, Corporate Education Partnerships, Discovery Education.</a:t>
            </a:r>
          </a:p>
        </p:txBody>
      </p:sp>
    </p:spTree>
    <p:extLst>
      <p:ext uri="{BB962C8B-B14F-4D97-AF65-F5344CB8AC3E}">
        <p14:creationId xmlns:p14="http://schemas.microsoft.com/office/powerpoint/2010/main" val="1843788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12</a:t>
            </a:fld>
            <a:endParaRPr lang="en-US">
              <a:solidFill>
                <a:srgbClr val="B13F9A"/>
              </a:solidFill>
            </a:endParaRPr>
          </a:p>
        </p:txBody>
      </p:sp>
      <p:sp>
        <p:nvSpPr>
          <p:cNvPr id="6" name="Rectangle 5">
            <a:extLst>
              <a:ext uri="{FF2B5EF4-FFF2-40B4-BE49-F238E27FC236}">
                <a16:creationId xmlns:a16="http://schemas.microsoft.com/office/drawing/2014/main" id="{B8573EE4-BB0B-4448-8E3F-0616F27AEBF8}"/>
              </a:ext>
            </a:extLst>
          </p:cNvPr>
          <p:cNvSpPr/>
          <p:nvPr/>
        </p:nvSpPr>
        <p:spPr>
          <a:xfrm>
            <a:off x="457200" y="1793281"/>
            <a:ext cx="7239000" cy="5109091"/>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January 26th – Tentative Taping Date for “Community Uplift” (Chapter Community TV Show)…Show topic: Black Men and Fatherhood:</a:t>
            </a:r>
          </a:p>
          <a:p>
            <a:pPr marL="285750" indent="-285750">
              <a:spcAft>
                <a:spcPts val="1200"/>
              </a:spcAft>
              <a:buFontTx/>
              <a:buChar char="-"/>
            </a:pPr>
            <a:r>
              <a:rPr lang="en-US" dirty="0">
                <a:solidFill>
                  <a:srgbClr val="660066"/>
                </a:solidFill>
                <a:ea typeface="Calibri" panose="020F0502020204030204" pitchFamily="34" charset="0"/>
              </a:rPr>
              <a:t>Featuring Bro. Anthony McAllister, who will spotlight his new book on Black fathers, and the work of his new foundation honoring the memory of his daughter, Ayana, the victim of gun violence</a:t>
            </a:r>
          </a:p>
          <a:p>
            <a:pPr marL="285750" indent="-285750">
              <a:buFontTx/>
              <a:buChar char="-"/>
            </a:pPr>
            <a:endParaRPr lang="en-US" dirty="0">
              <a:solidFill>
                <a:srgbClr val="660066"/>
              </a:solidFill>
              <a:ea typeface="Calibri" panose="020F0502020204030204" pitchFamily="34" charset="0"/>
            </a:endParaRPr>
          </a:p>
          <a:p>
            <a:pPr marL="285750" indent="-285750">
              <a:buFontTx/>
              <a:buChar char="-"/>
            </a:pPr>
            <a:r>
              <a:rPr lang="en-US" dirty="0">
                <a:solidFill>
                  <a:srgbClr val="660066"/>
                </a:solidFill>
                <a:ea typeface="Calibri" panose="020F0502020204030204" pitchFamily="34" charset="0"/>
              </a:rPr>
              <a:t>Supporting guests: Bro. Kevin Greenwood (foundation board member/ co-author) and Past Grand Basileus Bro. Andrew Ray (project supporter)</a:t>
            </a:r>
          </a:p>
          <a:p>
            <a:pPr marL="285750" indent="-285750">
              <a:buFontTx/>
              <a:buChar char="-"/>
            </a:pPr>
            <a:r>
              <a:rPr lang="en-US" dirty="0">
                <a:solidFill>
                  <a:srgbClr val="660066"/>
                </a:solidFill>
                <a:ea typeface="Calibri" panose="020F0502020204030204" pitchFamily="34" charset="0"/>
              </a:rPr>
              <a:t>Will open with tribute to Bro. Tony Lee (Omega chapter) during Basileus segment as he spent 3 years on the show.  We will show clips and photos for tribute segment.</a:t>
            </a:r>
          </a:p>
          <a:p>
            <a:pPr marL="285750" indent="-285750">
              <a:buFontTx/>
              <a:buChar char="-"/>
            </a:pPr>
            <a:r>
              <a:rPr lang="en-US" dirty="0">
                <a:solidFill>
                  <a:srgbClr val="660066"/>
                </a:solidFill>
                <a:ea typeface="Calibri" panose="020F0502020204030204" pitchFamily="34" charset="0"/>
              </a:rPr>
              <a:t>We will highlight chapter’s continuing work with food drives for Basileus segment.</a:t>
            </a:r>
          </a:p>
          <a:p>
            <a:pPr marL="285750" indent="-285750">
              <a:buFontTx/>
              <a:buChar char="-"/>
            </a:pPr>
            <a:r>
              <a:rPr lang="en-US" dirty="0">
                <a:solidFill>
                  <a:srgbClr val="660066"/>
                </a:solidFill>
                <a:ea typeface="Calibri" panose="020F0502020204030204" pitchFamily="34" charset="0"/>
              </a:rPr>
              <a:t>Target for February airing (Black History Month)</a:t>
            </a:r>
          </a:p>
          <a:p>
            <a:endParaRPr lang="en-US" dirty="0">
              <a:solidFill>
                <a:srgbClr val="660066"/>
              </a:solidFill>
              <a:ea typeface="Calibri" panose="020F0502020204030204" pitchFamily="34" charset="0"/>
            </a:endParaRPr>
          </a:p>
        </p:txBody>
      </p:sp>
      <p:sp>
        <p:nvSpPr>
          <p:cNvPr id="7" name="Title 1">
            <a:extLst>
              <a:ext uri="{FF2B5EF4-FFF2-40B4-BE49-F238E27FC236}">
                <a16:creationId xmlns:a16="http://schemas.microsoft.com/office/drawing/2014/main" id="{F6E8B675-85CD-4D87-B698-659D01283A12}"/>
              </a:ext>
            </a:extLst>
          </p:cNvPr>
          <p:cNvSpPr>
            <a:spLocks noGrp="1"/>
          </p:cNvSpPr>
          <p:nvPr>
            <p:ph type="title"/>
          </p:nvPr>
        </p:nvSpPr>
        <p:spPr>
          <a:xfrm>
            <a:off x="990600" y="650281"/>
            <a:ext cx="7010400" cy="1143000"/>
          </a:xfrm>
        </p:spPr>
        <p:txBody>
          <a:bodyPr>
            <a:normAutofit fontScale="90000"/>
          </a:bodyPr>
          <a:lstStyle/>
          <a:p>
            <a:pPr algn="ctr"/>
            <a:r>
              <a:rPr lang="en-US" sz="4000" b="1" dirty="0">
                <a:solidFill>
                  <a:srgbClr val="660066"/>
                </a:solidFill>
              </a:rPr>
              <a:t>Chapter of the month gamma pi chapter (2/5)</a:t>
            </a:r>
            <a:br>
              <a:rPr lang="en-US" sz="4000" b="1" dirty="0">
                <a:solidFill>
                  <a:srgbClr val="660066"/>
                </a:solidFill>
              </a:rPr>
            </a:br>
            <a:endParaRPr lang="en-US" dirty="0">
              <a:solidFill>
                <a:srgbClr val="660066"/>
              </a:solidFill>
            </a:endParaRPr>
          </a:p>
        </p:txBody>
      </p:sp>
    </p:spTree>
    <p:extLst>
      <p:ext uri="{BB962C8B-B14F-4D97-AF65-F5344CB8AC3E}">
        <p14:creationId xmlns:p14="http://schemas.microsoft.com/office/powerpoint/2010/main" val="3450987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13</a:t>
            </a:fld>
            <a:endParaRPr lang="en-US">
              <a:solidFill>
                <a:srgbClr val="B13F9A"/>
              </a:solidFill>
            </a:endParaRPr>
          </a:p>
        </p:txBody>
      </p:sp>
      <p:sp>
        <p:nvSpPr>
          <p:cNvPr id="7" name="Title 1">
            <a:extLst>
              <a:ext uri="{FF2B5EF4-FFF2-40B4-BE49-F238E27FC236}">
                <a16:creationId xmlns:a16="http://schemas.microsoft.com/office/drawing/2014/main" id="{F6E8B675-85CD-4D87-B698-659D01283A12}"/>
              </a:ext>
            </a:extLst>
          </p:cNvPr>
          <p:cNvSpPr>
            <a:spLocks noGrp="1"/>
          </p:cNvSpPr>
          <p:nvPr>
            <p:ph type="title"/>
          </p:nvPr>
        </p:nvSpPr>
        <p:spPr>
          <a:xfrm>
            <a:off x="932985" y="685800"/>
            <a:ext cx="6858000" cy="1143000"/>
          </a:xfrm>
        </p:spPr>
        <p:txBody>
          <a:bodyPr>
            <a:normAutofit fontScale="90000"/>
          </a:bodyPr>
          <a:lstStyle/>
          <a:p>
            <a:pPr algn="ctr"/>
            <a:r>
              <a:rPr lang="en-US" sz="4000" b="1" dirty="0">
                <a:solidFill>
                  <a:srgbClr val="660066"/>
                </a:solidFill>
              </a:rPr>
              <a:t>Chapter of the month gamma pi chapter (3/5)</a:t>
            </a:r>
            <a:br>
              <a:rPr lang="en-US" sz="4000" b="1" dirty="0">
                <a:solidFill>
                  <a:srgbClr val="660066"/>
                </a:solidFill>
              </a:rPr>
            </a:br>
            <a:endParaRPr lang="en-US" dirty="0">
              <a:solidFill>
                <a:srgbClr val="660066"/>
              </a:solidFill>
            </a:endParaRPr>
          </a:p>
        </p:txBody>
      </p:sp>
      <p:sp>
        <p:nvSpPr>
          <p:cNvPr id="2" name="Rectangle 1">
            <a:extLst>
              <a:ext uri="{FF2B5EF4-FFF2-40B4-BE49-F238E27FC236}">
                <a16:creationId xmlns:a16="http://schemas.microsoft.com/office/drawing/2014/main" id="{764CB09B-E5D8-4DAB-A0DE-999148CEAF09}"/>
              </a:ext>
            </a:extLst>
          </p:cNvPr>
          <p:cNvSpPr/>
          <p:nvPr/>
        </p:nvSpPr>
        <p:spPr>
          <a:xfrm>
            <a:off x="304800" y="1981200"/>
            <a:ext cx="7467600" cy="3693319"/>
          </a:xfrm>
          <a:prstGeom prst="rect">
            <a:avLst/>
          </a:prstGeom>
        </p:spPr>
        <p:txBody>
          <a:bodyPr wrap="square">
            <a:spAutoFit/>
          </a:bodyPr>
          <a:lstStyle/>
          <a:p>
            <a:pPr marL="285750" indent="-285750">
              <a:buFont typeface="Arial" panose="020B0604020202020204" pitchFamily="34" charset="0"/>
              <a:buChar char="•"/>
            </a:pPr>
            <a:r>
              <a:rPr lang="en-US" dirty="0">
                <a:solidFill>
                  <a:srgbClr val="660066"/>
                </a:solidFill>
                <a:ea typeface="Calibri" panose="020F0502020204030204" pitchFamily="34" charset="0"/>
              </a:rPr>
              <a:t>January 16, 2021 -  Grab and Go Food Giveaway at Our </a:t>
            </a:r>
            <a:r>
              <a:rPr lang="en-US" dirty="0" err="1">
                <a:solidFill>
                  <a:srgbClr val="660066"/>
                </a:solidFill>
                <a:ea typeface="Calibri" panose="020F0502020204030204" pitchFamily="34" charset="0"/>
              </a:rPr>
              <a:t>Saviour’s</a:t>
            </a:r>
            <a:r>
              <a:rPr lang="en-US" dirty="0">
                <a:solidFill>
                  <a:srgbClr val="660066"/>
                </a:solidFill>
                <a:ea typeface="Calibri" panose="020F0502020204030204" pitchFamily="34" charset="0"/>
              </a:rPr>
              <a:t> Lutheran Church 4915 St. Barnabas Rd Temple Hills Maryland 20748</a:t>
            </a:r>
          </a:p>
          <a:p>
            <a:pPr marL="285750" indent="-285750">
              <a:buFont typeface="Arial" panose="020B0604020202020204" pitchFamily="34" charset="0"/>
              <a:buChar char="•"/>
            </a:pPr>
            <a:r>
              <a:rPr lang="en-US" dirty="0">
                <a:solidFill>
                  <a:srgbClr val="660066"/>
                </a:solidFill>
                <a:ea typeface="Calibri" panose="020F0502020204030204" pitchFamily="34" charset="0"/>
              </a:rPr>
              <a:t>January 22, 2021 – Completed Men’s Suit Drive PGC Men’s Shelter </a:t>
            </a:r>
          </a:p>
          <a:p>
            <a:pPr marL="285750" indent="-285750">
              <a:buFont typeface="Arial" panose="020B0604020202020204" pitchFamily="34" charset="0"/>
              <a:buChar char="•"/>
            </a:pPr>
            <a:r>
              <a:rPr lang="en-US" dirty="0">
                <a:solidFill>
                  <a:srgbClr val="660066"/>
                </a:solidFill>
                <a:ea typeface="Calibri" panose="020F0502020204030204" pitchFamily="34" charset="0"/>
              </a:rPr>
              <a:t>January 18, 2021 – Food Giveaways for MLK Day of Service held at </a:t>
            </a:r>
            <a:r>
              <a:rPr lang="en-US" dirty="0" err="1">
                <a:solidFill>
                  <a:srgbClr val="660066"/>
                </a:solidFill>
                <a:ea typeface="Calibri" panose="020F0502020204030204" pitchFamily="34" charset="0"/>
              </a:rPr>
              <a:t>Longfields</a:t>
            </a:r>
            <a:r>
              <a:rPr lang="en-US" dirty="0">
                <a:solidFill>
                  <a:srgbClr val="660066"/>
                </a:solidFill>
                <a:ea typeface="Calibri" panose="020F0502020204030204" pitchFamily="34" charset="0"/>
              </a:rPr>
              <a:t> ES in Forestville, MD, and Pepper Mill Community Center in Seat Pleasant, MD</a:t>
            </a:r>
          </a:p>
          <a:p>
            <a:pPr marL="285750" indent="-285750">
              <a:buFont typeface="Arial" panose="020B0604020202020204" pitchFamily="34" charset="0"/>
              <a:buChar char="•"/>
            </a:pPr>
            <a:r>
              <a:rPr lang="en-US" dirty="0">
                <a:solidFill>
                  <a:srgbClr val="660066"/>
                </a:solidFill>
                <a:ea typeface="Calibri" panose="020F0502020204030204" pitchFamily="34" charset="0"/>
              </a:rPr>
              <a:t>January 23, 2021 - Grab and Go Food Giveaway at St. Paul Church in District Heights, Md.</a:t>
            </a:r>
          </a:p>
          <a:p>
            <a:pPr marL="285750" indent="-285750">
              <a:buFont typeface="Arial" panose="020B0604020202020204" pitchFamily="34" charset="0"/>
              <a:buChar char="•"/>
            </a:pPr>
            <a:r>
              <a:rPr lang="en-US" dirty="0">
                <a:solidFill>
                  <a:srgbClr val="660066"/>
                </a:solidFill>
                <a:ea typeface="Calibri" panose="020F0502020204030204" pitchFamily="34" charset="0"/>
              </a:rPr>
              <a:t>January 23, 2021 - Health Initiatives “The Importance of Giving Blood (webinar)</a:t>
            </a:r>
          </a:p>
          <a:p>
            <a:pPr marL="285750" indent="-285750">
              <a:buFont typeface="Arial" panose="020B0604020202020204" pitchFamily="34" charset="0"/>
              <a:buChar char="•"/>
            </a:pPr>
            <a:r>
              <a:rPr lang="en-US" dirty="0">
                <a:solidFill>
                  <a:srgbClr val="660066"/>
                </a:solidFill>
                <a:ea typeface="Calibri" panose="020F0502020204030204" pitchFamily="34" charset="0"/>
              </a:rPr>
              <a:t>January 24-31, 2021 – Participated in the Bridge of Hope Warm Nights by donating gift cards</a:t>
            </a:r>
          </a:p>
          <a:p>
            <a:pPr marL="285750" indent="-285750">
              <a:buFont typeface="Arial" panose="020B0604020202020204" pitchFamily="34" charset="0"/>
              <a:buChar char="•"/>
            </a:pPr>
            <a:endParaRPr lang="en-US" dirty="0">
              <a:solidFill>
                <a:srgbClr val="660066"/>
              </a:solidFill>
              <a:ea typeface="Calibri" panose="020F0502020204030204" pitchFamily="34" charset="0"/>
            </a:endParaRPr>
          </a:p>
        </p:txBody>
      </p:sp>
    </p:spTree>
    <p:extLst>
      <p:ext uri="{BB962C8B-B14F-4D97-AF65-F5344CB8AC3E}">
        <p14:creationId xmlns:p14="http://schemas.microsoft.com/office/powerpoint/2010/main" val="1004239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14</a:t>
            </a:fld>
            <a:endParaRPr lang="en-US">
              <a:solidFill>
                <a:srgbClr val="B13F9A"/>
              </a:solidFill>
            </a:endParaRPr>
          </a:p>
        </p:txBody>
      </p:sp>
      <p:sp>
        <p:nvSpPr>
          <p:cNvPr id="6" name="Rectangle 5">
            <a:extLst>
              <a:ext uri="{FF2B5EF4-FFF2-40B4-BE49-F238E27FC236}">
                <a16:creationId xmlns:a16="http://schemas.microsoft.com/office/drawing/2014/main" id="{B8573EE4-BB0B-4448-8E3F-0616F27AEBF8}"/>
              </a:ext>
            </a:extLst>
          </p:cNvPr>
          <p:cNvSpPr/>
          <p:nvPr/>
        </p:nvSpPr>
        <p:spPr>
          <a:xfrm>
            <a:off x="212777" y="1889519"/>
            <a:ext cx="7239000" cy="1200329"/>
          </a:xfrm>
          <a:prstGeom prst="rect">
            <a:avLst/>
          </a:prstGeom>
        </p:spPr>
        <p:txBody>
          <a:bodyPr wrap="square">
            <a:spAutoFit/>
          </a:bodyPr>
          <a:lstStyle/>
          <a:p>
            <a:pPr marL="285750" indent="-285750">
              <a:buFont typeface="Arial" panose="020B0604020202020204" pitchFamily="34" charset="0"/>
              <a:buChar char="•"/>
            </a:pPr>
            <a:r>
              <a:rPr lang="en-US" dirty="0">
                <a:solidFill>
                  <a:srgbClr val="660066"/>
                </a:solidFill>
                <a:ea typeface="Calibri" panose="020F0502020204030204" pitchFamily="34" charset="0"/>
              </a:rPr>
              <a:t>January 30, 2021 - Grab and Go St. Paul Church in District Heights, MD </a:t>
            </a:r>
          </a:p>
          <a:p>
            <a:pPr marL="285750" indent="-285750">
              <a:buFont typeface="Arial" panose="020B0604020202020204" pitchFamily="34" charset="0"/>
              <a:buChar char="•"/>
            </a:pPr>
            <a:r>
              <a:rPr lang="en-US" dirty="0">
                <a:solidFill>
                  <a:srgbClr val="660066"/>
                </a:solidFill>
                <a:ea typeface="Calibri" panose="020F0502020204030204" pitchFamily="34" charset="0"/>
              </a:rPr>
              <a:t>January 30, 2021 - Health Initiatives Charles R. Drew Memorial Blood Drive at </a:t>
            </a:r>
            <a:r>
              <a:rPr lang="en-US" dirty="0" err="1">
                <a:solidFill>
                  <a:srgbClr val="660066"/>
                </a:solidFill>
                <a:ea typeface="Calibri" panose="020F0502020204030204" pitchFamily="34" charset="0"/>
              </a:rPr>
              <a:t>Melwood</a:t>
            </a:r>
            <a:r>
              <a:rPr lang="en-US" dirty="0">
                <a:solidFill>
                  <a:srgbClr val="660066"/>
                </a:solidFill>
                <a:ea typeface="Calibri" panose="020F0502020204030204" pitchFamily="34" charset="0"/>
              </a:rPr>
              <a:t>.</a:t>
            </a:r>
          </a:p>
        </p:txBody>
      </p:sp>
      <p:pic>
        <p:nvPicPr>
          <p:cNvPr id="4" name="Picture 3">
            <a:extLst>
              <a:ext uri="{FF2B5EF4-FFF2-40B4-BE49-F238E27FC236}">
                <a16:creationId xmlns:a16="http://schemas.microsoft.com/office/drawing/2014/main" id="{AFF95389-5705-4D71-B0F8-1B070A5F9862}"/>
              </a:ext>
            </a:extLst>
          </p:cNvPr>
          <p:cNvPicPr>
            <a:picLocks noChangeAspect="1"/>
          </p:cNvPicPr>
          <p:nvPr/>
        </p:nvPicPr>
        <p:blipFill>
          <a:blip r:embed="rId2"/>
          <a:stretch>
            <a:fillRect/>
          </a:stretch>
        </p:blipFill>
        <p:spPr>
          <a:xfrm>
            <a:off x="212777" y="3914623"/>
            <a:ext cx="1736347" cy="1585452"/>
          </a:xfrm>
          <a:prstGeom prst="rect">
            <a:avLst/>
          </a:prstGeom>
        </p:spPr>
      </p:pic>
      <p:pic>
        <p:nvPicPr>
          <p:cNvPr id="5" name="Picture 4">
            <a:extLst>
              <a:ext uri="{FF2B5EF4-FFF2-40B4-BE49-F238E27FC236}">
                <a16:creationId xmlns:a16="http://schemas.microsoft.com/office/drawing/2014/main" id="{97834439-EE84-4B6A-8EAD-859F446C79EA}"/>
              </a:ext>
            </a:extLst>
          </p:cNvPr>
          <p:cNvPicPr>
            <a:picLocks noChangeAspect="1"/>
          </p:cNvPicPr>
          <p:nvPr/>
        </p:nvPicPr>
        <p:blipFill>
          <a:blip r:embed="rId3"/>
          <a:stretch>
            <a:fillRect/>
          </a:stretch>
        </p:blipFill>
        <p:spPr>
          <a:xfrm>
            <a:off x="2107997" y="3910212"/>
            <a:ext cx="1778353" cy="1589863"/>
          </a:xfrm>
          <a:prstGeom prst="rect">
            <a:avLst/>
          </a:prstGeom>
        </p:spPr>
      </p:pic>
      <p:pic>
        <p:nvPicPr>
          <p:cNvPr id="7" name="Picture 6">
            <a:extLst>
              <a:ext uri="{FF2B5EF4-FFF2-40B4-BE49-F238E27FC236}">
                <a16:creationId xmlns:a16="http://schemas.microsoft.com/office/drawing/2014/main" id="{AEC7B514-15CF-4025-80BE-C4D376694486}"/>
              </a:ext>
            </a:extLst>
          </p:cNvPr>
          <p:cNvPicPr>
            <a:picLocks noChangeAspect="1"/>
          </p:cNvPicPr>
          <p:nvPr/>
        </p:nvPicPr>
        <p:blipFill>
          <a:blip r:embed="rId4"/>
          <a:stretch>
            <a:fillRect/>
          </a:stretch>
        </p:blipFill>
        <p:spPr>
          <a:xfrm>
            <a:off x="4321075" y="3289262"/>
            <a:ext cx="1771500" cy="1564102"/>
          </a:xfrm>
          <a:prstGeom prst="rect">
            <a:avLst/>
          </a:prstGeom>
        </p:spPr>
      </p:pic>
      <p:pic>
        <p:nvPicPr>
          <p:cNvPr id="8" name="Picture 7">
            <a:extLst>
              <a:ext uri="{FF2B5EF4-FFF2-40B4-BE49-F238E27FC236}">
                <a16:creationId xmlns:a16="http://schemas.microsoft.com/office/drawing/2014/main" id="{F4D3FBD5-AB4E-420B-80D3-094D8BEA618E}"/>
              </a:ext>
            </a:extLst>
          </p:cNvPr>
          <p:cNvPicPr>
            <a:picLocks noChangeAspect="1"/>
          </p:cNvPicPr>
          <p:nvPr/>
        </p:nvPicPr>
        <p:blipFill>
          <a:blip r:embed="rId5"/>
          <a:stretch>
            <a:fillRect/>
          </a:stretch>
        </p:blipFill>
        <p:spPr>
          <a:xfrm>
            <a:off x="6251448" y="3274741"/>
            <a:ext cx="1778353" cy="1564101"/>
          </a:xfrm>
          <a:prstGeom prst="rect">
            <a:avLst/>
          </a:prstGeom>
        </p:spPr>
      </p:pic>
      <p:pic>
        <p:nvPicPr>
          <p:cNvPr id="9" name="Picture 8">
            <a:extLst>
              <a:ext uri="{FF2B5EF4-FFF2-40B4-BE49-F238E27FC236}">
                <a16:creationId xmlns:a16="http://schemas.microsoft.com/office/drawing/2014/main" id="{9373EA88-1886-4B48-BC2C-4E6F9AC9154D}"/>
              </a:ext>
            </a:extLst>
          </p:cNvPr>
          <p:cNvPicPr>
            <a:picLocks noChangeAspect="1"/>
          </p:cNvPicPr>
          <p:nvPr/>
        </p:nvPicPr>
        <p:blipFill>
          <a:blip r:embed="rId6"/>
          <a:stretch>
            <a:fillRect/>
          </a:stretch>
        </p:blipFill>
        <p:spPr>
          <a:xfrm>
            <a:off x="5203398" y="4977093"/>
            <a:ext cx="1778354" cy="1564102"/>
          </a:xfrm>
          <a:prstGeom prst="rect">
            <a:avLst/>
          </a:prstGeom>
        </p:spPr>
      </p:pic>
      <p:sp>
        <p:nvSpPr>
          <p:cNvPr id="12" name="Title 1">
            <a:extLst>
              <a:ext uri="{FF2B5EF4-FFF2-40B4-BE49-F238E27FC236}">
                <a16:creationId xmlns:a16="http://schemas.microsoft.com/office/drawing/2014/main" id="{75A0C819-1540-4E0D-9A55-B4B3AA385D36}"/>
              </a:ext>
            </a:extLst>
          </p:cNvPr>
          <p:cNvSpPr>
            <a:spLocks noGrp="1"/>
          </p:cNvSpPr>
          <p:nvPr>
            <p:ph type="title"/>
          </p:nvPr>
        </p:nvSpPr>
        <p:spPr>
          <a:xfrm>
            <a:off x="952500" y="609600"/>
            <a:ext cx="6972300" cy="1143000"/>
          </a:xfrm>
        </p:spPr>
        <p:txBody>
          <a:bodyPr>
            <a:normAutofit fontScale="90000"/>
          </a:bodyPr>
          <a:lstStyle/>
          <a:p>
            <a:pPr algn="ctr"/>
            <a:r>
              <a:rPr lang="en-US" sz="4000" b="1" dirty="0">
                <a:solidFill>
                  <a:srgbClr val="660066"/>
                </a:solidFill>
              </a:rPr>
              <a:t>Chapter of the month gamma pi chapter (4/5)</a:t>
            </a:r>
            <a:br>
              <a:rPr lang="en-US" sz="4000" b="1" dirty="0">
                <a:solidFill>
                  <a:srgbClr val="660066"/>
                </a:solidFill>
              </a:rPr>
            </a:br>
            <a:endParaRPr lang="en-US" dirty="0">
              <a:solidFill>
                <a:srgbClr val="660066"/>
              </a:solidFill>
            </a:endParaRPr>
          </a:p>
        </p:txBody>
      </p:sp>
    </p:spTree>
    <p:extLst>
      <p:ext uri="{BB962C8B-B14F-4D97-AF65-F5344CB8AC3E}">
        <p14:creationId xmlns:p14="http://schemas.microsoft.com/office/powerpoint/2010/main" val="1356900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100" b="0" i="0" u="none" strike="noStrike" kern="1200" cap="none" spc="0" normalizeH="0" baseline="0" noProof="0" smtClean="0">
                <a:ln>
                  <a:noFill/>
                </a:ln>
                <a:solidFill>
                  <a:srgbClr val="B13F9A"/>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100" b="0" i="0" u="none" strike="noStrike" kern="1200" cap="none" spc="0" normalizeH="0" baseline="0" noProof="0">
              <a:ln>
                <a:noFill/>
              </a:ln>
              <a:solidFill>
                <a:srgbClr val="B13F9A"/>
              </a:solidFill>
              <a:effectLst/>
              <a:uLnTx/>
              <a:uFillTx/>
              <a:latin typeface="Trebuchet MS"/>
              <a:ea typeface="+mn-ea"/>
              <a:cs typeface="+mn-cs"/>
            </a:endParaRPr>
          </a:p>
        </p:txBody>
      </p:sp>
      <p:pic>
        <p:nvPicPr>
          <p:cNvPr id="11" name="CD189D20">
            <a:hlinkClick r:id="" action="ppaction://media"/>
            <a:extLst>
              <a:ext uri="{FF2B5EF4-FFF2-40B4-BE49-F238E27FC236}">
                <a16:creationId xmlns:a16="http://schemas.microsoft.com/office/drawing/2014/main" id="{63653F8C-7B35-4E8A-84C8-42D2EE0A19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400" y="2339694"/>
            <a:ext cx="5759554" cy="3260127"/>
          </a:xfrm>
          <a:prstGeom prst="rect">
            <a:avLst/>
          </a:prstGeom>
        </p:spPr>
      </p:pic>
      <p:sp>
        <p:nvSpPr>
          <p:cNvPr id="13" name="Title 1">
            <a:extLst>
              <a:ext uri="{FF2B5EF4-FFF2-40B4-BE49-F238E27FC236}">
                <a16:creationId xmlns:a16="http://schemas.microsoft.com/office/drawing/2014/main" id="{E0FF511D-84D7-40D1-AB93-30D4A0D2155B}"/>
              </a:ext>
            </a:extLst>
          </p:cNvPr>
          <p:cNvSpPr>
            <a:spLocks noGrp="1"/>
          </p:cNvSpPr>
          <p:nvPr>
            <p:ph type="title"/>
          </p:nvPr>
        </p:nvSpPr>
        <p:spPr>
          <a:xfrm>
            <a:off x="1359155" y="609600"/>
            <a:ext cx="6096000" cy="1143000"/>
          </a:xfrm>
        </p:spPr>
        <p:txBody>
          <a:bodyPr>
            <a:normAutofit fontScale="90000"/>
          </a:bodyPr>
          <a:lstStyle/>
          <a:p>
            <a:pPr algn="ctr"/>
            <a:r>
              <a:rPr lang="en-US" sz="4000" b="1" dirty="0">
                <a:solidFill>
                  <a:srgbClr val="660066"/>
                </a:solidFill>
              </a:rPr>
              <a:t>Chapter of the month gamma pi chapter (</a:t>
            </a:r>
            <a:r>
              <a:rPr lang="en-US" sz="4000" dirty="0">
                <a:solidFill>
                  <a:srgbClr val="660066"/>
                </a:solidFill>
              </a:rPr>
              <a:t>5</a:t>
            </a:r>
            <a:r>
              <a:rPr lang="en-US" sz="4000" b="1" dirty="0">
                <a:solidFill>
                  <a:srgbClr val="660066"/>
                </a:solidFill>
              </a:rPr>
              <a:t>/5)</a:t>
            </a:r>
            <a:br>
              <a:rPr lang="en-US" sz="4000" b="1" dirty="0">
                <a:solidFill>
                  <a:srgbClr val="660066"/>
                </a:solidFill>
              </a:rPr>
            </a:br>
            <a:endParaRPr lang="en-US" dirty="0">
              <a:solidFill>
                <a:srgbClr val="660066"/>
              </a:solidFill>
            </a:endParaRPr>
          </a:p>
        </p:txBody>
      </p:sp>
      <p:sp>
        <p:nvSpPr>
          <p:cNvPr id="14" name="Rectangle 13">
            <a:extLst>
              <a:ext uri="{FF2B5EF4-FFF2-40B4-BE49-F238E27FC236}">
                <a16:creationId xmlns:a16="http://schemas.microsoft.com/office/drawing/2014/main" id="{40DC535B-9F7A-4140-BCCB-A050EEB38F35}"/>
              </a:ext>
            </a:extLst>
          </p:cNvPr>
          <p:cNvSpPr/>
          <p:nvPr/>
        </p:nvSpPr>
        <p:spPr>
          <a:xfrm>
            <a:off x="1361014" y="1752600"/>
            <a:ext cx="512122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Gamma Pi Essential Services Distribution Video</a:t>
            </a:r>
          </a:p>
        </p:txBody>
      </p:sp>
    </p:spTree>
    <p:extLst>
      <p:ext uri="{BB962C8B-B14F-4D97-AF65-F5344CB8AC3E}">
        <p14:creationId xmlns:p14="http://schemas.microsoft.com/office/powerpoint/2010/main" val="116415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6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16</a:t>
            </a:fld>
            <a:endParaRPr lang="en-US">
              <a:solidFill>
                <a:srgbClr val="B13F9A"/>
              </a:solidFill>
            </a:endParaRPr>
          </a:p>
        </p:txBody>
      </p:sp>
      <p:sp>
        <p:nvSpPr>
          <p:cNvPr id="13" name="Title 1">
            <a:extLst>
              <a:ext uri="{FF2B5EF4-FFF2-40B4-BE49-F238E27FC236}">
                <a16:creationId xmlns:a16="http://schemas.microsoft.com/office/drawing/2014/main" id="{E0FF511D-84D7-40D1-AB93-30D4A0D2155B}"/>
              </a:ext>
            </a:extLst>
          </p:cNvPr>
          <p:cNvSpPr>
            <a:spLocks noGrp="1"/>
          </p:cNvSpPr>
          <p:nvPr>
            <p:ph type="title"/>
          </p:nvPr>
        </p:nvSpPr>
        <p:spPr>
          <a:xfrm>
            <a:off x="1359155" y="609600"/>
            <a:ext cx="6096000" cy="1143000"/>
          </a:xfrm>
        </p:spPr>
        <p:txBody>
          <a:bodyPr>
            <a:normAutofit fontScale="90000"/>
          </a:bodyPr>
          <a:lstStyle/>
          <a:p>
            <a:pPr algn="ctr"/>
            <a:r>
              <a:rPr lang="en-US" sz="4000" b="1" dirty="0">
                <a:solidFill>
                  <a:srgbClr val="660066"/>
                </a:solidFill>
              </a:rPr>
              <a:t>Alpha Delta Gamma Chapter highlights (1/1)</a:t>
            </a:r>
            <a:br>
              <a:rPr lang="en-US" sz="4000" b="1" dirty="0">
                <a:solidFill>
                  <a:srgbClr val="660066"/>
                </a:solidFill>
              </a:rPr>
            </a:br>
            <a:endParaRPr lang="en-US" dirty="0">
              <a:solidFill>
                <a:srgbClr val="660066"/>
              </a:solidFill>
            </a:endParaRPr>
          </a:p>
        </p:txBody>
      </p:sp>
      <p:sp>
        <p:nvSpPr>
          <p:cNvPr id="14" name="Rectangle 13">
            <a:extLst>
              <a:ext uri="{FF2B5EF4-FFF2-40B4-BE49-F238E27FC236}">
                <a16:creationId xmlns:a16="http://schemas.microsoft.com/office/drawing/2014/main" id="{40DC535B-9F7A-4140-BCCB-A050EEB38F35}"/>
              </a:ext>
            </a:extLst>
          </p:cNvPr>
          <p:cNvSpPr/>
          <p:nvPr/>
        </p:nvSpPr>
        <p:spPr>
          <a:xfrm>
            <a:off x="533400" y="1752600"/>
            <a:ext cx="7467600" cy="5078313"/>
          </a:xfrm>
          <a:prstGeom prst="rect">
            <a:avLst/>
          </a:prstGeom>
        </p:spPr>
        <p:txBody>
          <a:bodyPr wrap="square">
            <a:spAutoFit/>
          </a:bodyPr>
          <a:lstStyle/>
          <a:p>
            <a:pPr marL="285750" indent="-285750">
              <a:buFont typeface="Arial" panose="020B0604020202020204" pitchFamily="34" charset="0"/>
              <a:buChar char="•"/>
            </a:pPr>
            <a:r>
              <a:rPr lang="en-US" dirty="0">
                <a:solidFill>
                  <a:srgbClr val="660066"/>
                </a:solidFill>
                <a:ea typeface="Calibri" panose="020F0502020204030204" pitchFamily="34" charset="0"/>
              </a:rPr>
              <a:t>November 15- Executed coat drive/donation and community service project with Eastside Family Shelter in Baltimore in support of Intl Achievement Week. </a:t>
            </a:r>
          </a:p>
          <a:p>
            <a:pPr marL="285750" indent="-285750">
              <a:buFont typeface="Arial" panose="020B0604020202020204" pitchFamily="34" charset="0"/>
              <a:buChar char="•"/>
            </a:pPr>
            <a:r>
              <a:rPr lang="en-US" dirty="0">
                <a:solidFill>
                  <a:srgbClr val="660066"/>
                </a:solidFill>
                <a:ea typeface="Calibri" panose="020F0502020204030204" pitchFamily="34" charset="0"/>
              </a:rPr>
              <a:t>November 16- Executed Goodie Bag Handout at McDaniel College</a:t>
            </a:r>
          </a:p>
          <a:p>
            <a:pPr marL="285750" indent="-285750">
              <a:buFont typeface="Arial" panose="020B0604020202020204" pitchFamily="34" charset="0"/>
              <a:buChar char="•"/>
            </a:pPr>
            <a:r>
              <a:rPr lang="en-US" dirty="0">
                <a:solidFill>
                  <a:srgbClr val="660066"/>
                </a:solidFill>
                <a:ea typeface="Calibri" panose="020F0502020204030204" pitchFamily="34" charset="0"/>
              </a:rPr>
              <a:t>November 17- Held Founders Day Celebration at McDaniel College</a:t>
            </a:r>
          </a:p>
          <a:p>
            <a:pPr marL="285750" indent="-285750">
              <a:buFont typeface="Arial" panose="020B0604020202020204" pitchFamily="34" charset="0"/>
              <a:buChar char="•"/>
            </a:pPr>
            <a:r>
              <a:rPr lang="en-US" dirty="0">
                <a:solidFill>
                  <a:srgbClr val="660066"/>
                </a:solidFill>
                <a:ea typeface="Calibri" panose="020F0502020204030204" pitchFamily="34" charset="0"/>
              </a:rPr>
              <a:t>November 18- Executed Mental Health Awareness Movie Night at McDaniel College</a:t>
            </a:r>
          </a:p>
          <a:p>
            <a:pPr marL="285750" indent="-285750">
              <a:buFont typeface="Arial" panose="020B0604020202020204" pitchFamily="34" charset="0"/>
              <a:buChar char="•"/>
            </a:pPr>
            <a:r>
              <a:rPr lang="en-US" dirty="0">
                <a:solidFill>
                  <a:srgbClr val="660066"/>
                </a:solidFill>
                <a:ea typeface="Calibri" panose="020F0502020204030204" pitchFamily="34" charset="0"/>
              </a:rPr>
              <a:t>November 19- Executed Fellowship and Brotherhood Game Night at McDaniel College</a:t>
            </a:r>
          </a:p>
          <a:p>
            <a:pPr marL="285750" indent="-285750">
              <a:buFont typeface="Arial" panose="020B0604020202020204" pitchFamily="34" charset="0"/>
              <a:buChar char="•"/>
            </a:pPr>
            <a:r>
              <a:rPr lang="en-US" dirty="0">
                <a:solidFill>
                  <a:srgbClr val="660066"/>
                </a:solidFill>
                <a:ea typeface="Calibri" panose="020F0502020204030204" pitchFamily="34" charset="0"/>
              </a:rPr>
              <a:t>End of Fall Semester for UG</a:t>
            </a:r>
          </a:p>
          <a:p>
            <a:pPr marL="285750" indent="-285750">
              <a:buFont typeface="Arial" panose="020B0604020202020204" pitchFamily="34" charset="0"/>
              <a:buChar char="•"/>
            </a:pPr>
            <a:r>
              <a:rPr lang="en-US" dirty="0">
                <a:solidFill>
                  <a:srgbClr val="660066"/>
                </a:solidFill>
                <a:ea typeface="Calibri" panose="020F0502020204030204" pitchFamily="34" charset="0"/>
              </a:rPr>
              <a:t>December 5 &amp; 12- Mandatory MSP Training</a:t>
            </a:r>
          </a:p>
          <a:p>
            <a:pPr marL="285750" indent="-285750">
              <a:buFont typeface="Arial" panose="020B0604020202020204" pitchFamily="34" charset="0"/>
              <a:buChar char="•"/>
            </a:pPr>
            <a:r>
              <a:rPr lang="en-US" dirty="0">
                <a:solidFill>
                  <a:srgbClr val="660066"/>
                </a:solidFill>
                <a:ea typeface="Calibri" panose="020F0502020204030204" pitchFamily="34" charset="0"/>
              </a:rPr>
              <a:t> December 5- Highway Cleanup</a:t>
            </a:r>
          </a:p>
          <a:p>
            <a:pPr marL="285750" indent="-285750">
              <a:buFont typeface="Arial" panose="020B0604020202020204" pitchFamily="34" charset="0"/>
              <a:buChar char="•"/>
            </a:pPr>
            <a:r>
              <a:rPr lang="en-US" dirty="0">
                <a:solidFill>
                  <a:srgbClr val="660066"/>
                </a:solidFill>
                <a:ea typeface="Calibri" panose="020F0502020204030204" pitchFamily="34" charset="0"/>
              </a:rPr>
              <a:t>January 4- Winter Session Classes Begin (All Virtual)</a:t>
            </a:r>
          </a:p>
          <a:p>
            <a:pPr marL="285750" indent="-285750">
              <a:buFont typeface="Arial" panose="020B0604020202020204" pitchFamily="34" charset="0"/>
              <a:buChar char="•"/>
            </a:pPr>
            <a:r>
              <a:rPr lang="en-US" dirty="0">
                <a:solidFill>
                  <a:srgbClr val="660066"/>
                </a:solidFill>
                <a:ea typeface="Calibri" panose="020F0502020204030204" pitchFamily="34" charset="0"/>
              </a:rPr>
              <a:t>January 21- Winter Session Classes End</a:t>
            </a:r>
          </a:p>
          <a:p>
            <a:pPr marL="285750" indent="-285750">
              <a:buFont typeface="Arial" panose="020B0604020202020204" pitchFamily="34" charset="0"/>
              <a:buChar char="•"/>
            </a:pPr>
            <a:r>
              <a:rPr lang="en-US" dirty="0">
                <a:solidFill>
                  <a:srgbClr val="660066"/>
                </a:solidFill>
                <a:ea typeface="Calibri" panose="020F0502020204030204" pitchFamily="34" charset="0"/>
              </a:rPr>
              <a:t>January 29- UG Students return to Campus for Spring Semester</a:t>
            </a:r>
          </a:p>
          <a:p>
            <a:pPr marL="285750" indent="-285750">
              <a:buFont typeface="Arial" panose="020B0604020202020204" pitchFamily="34" charset="0"/>
              <a:buChar char="•"/>
            </a:pPr>
            <a:r>
              <a:rPr lang="en-US" dirty="0">
                <a:solidFill>
                  <a:srgbClr val="660066"/>
                </a:solidFill>
                <a:ea typeface="Calibri" panose="020F0502020204030204" pitchFamily="34" charset="0"/>
              </a:rPr>
              <a:t>February 1- Spring Semester Classes Begin</a:t>
            </a:r>
          </a:p>
          <a:p>
            <a:pPr marL="285750" indent="-285750">
              <a:buFont typeface="Arial" panose="020B0604020202020204" pitchFamily="34" charset="0"/>
              <a:buChar char="•"/>
            </a:pPr>
            <a:r>
              <a:rPr lang="en-US" dirty="0">
                <a:solidFill>
                  <a:srgbClr val="660066"/>
                </a:solidFill>
                <a:ea typeface="Calibri" panose="020F0502020204030204" pitchFamily="34" charset="0"/>
              </a:rPr>
              <a:t>February 1- Met with Amanda </a:t>
            </a:r>
            <a:r>
              <a:rPr lang="en-US" dirty="0" err="1">
                <a:solidFill>
                  <a:srgbClr val="660066"/>
                </a:solidFill>
                <a:ea typeface="Calibri" panose="020F0502020204030204" pitchFamily="34" charset="0"/>
              </a:rPr>
              <a:t>Gelber</a:t>
            </a:r>
            <a:r>
              <a:rPr lang="en-US" dirty="0">
                <a:solidFill>
                  <a:srgbClr val="660066"/>
                </a:solidFill>
                <a:ea typeface="Calibri" panose="020F0502020204030204" pitchFamily="34" charset="0"/>
              </a:rPr>
              <a:t> to begin planning Spring events</a:t>
            </a:r>
          </a:p>
        </p:txBody>
      </p:sp>
    </p:spTree>
    <p:extLst>
      <p:ext uri="{BB962C8B-B14F-4D97-AF65-F5344CB8AC3E}">
        <p14:creationId xmlns:p14="http://schemas.microsoft.com/office/powerpoint/2010/main" val="2780398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31323"/>
            <a:ext cx="6382584" cy="1143000"/>
          </a:xfrm>
        </p:spPr>
        <p:txBody>
          <a:bodyPr>
            <a:normAutofit fontScale="90000"/>
          </a:bodyPr>
          <a:lstStyle/>
          <a:p>
            <a:pPr algn="ctr"/>
            <a:r>
              <a:rPr lang="en-US" sz="4000" b="1" dirty="0">
                <a:solidFill>
                  <a:srgbClr val="660066"/>
                </a:solidFill>
              </a:rPr>
              <a:t>Alpha lambda </a:t>
            </a:r>
            <a:r>
              <a:rPr lang="en-US" sz="4000" b="1" dirty="0" err="1">
                <a:solidFill>
                  <a:srgbClr val="660066"/>
                </a:solidFill>
              </a:rPr>
              <a:t>lambda</a:t>
            </a:r>
            <a:r>
              <a:rPr lang="en-US" sz="4000" b="1" dirty="0">
                <a:solidFill>
                  <a:srgbClr val="660066"/>
                </a:solidFill>
              </a:rPr>
              <a:t> chapter highlights (1/1)</a:t>
            </a:r>
            <a:endParaRPr lang="en-US" dirty="0">
              <a:solidFill>
                <a:srgbClr val="660066"/>
              </a:solidFill>
            </a:endParaRPr>
          </a:p>
        </p:txBody>
      </p:sp>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17</a:t>
            </a:fld>
            <a:endParaRPr lang="en-US">
              <a:solidFill>
                <a:srgbClr val="B13F9A"/>
              </a:solidFill>
            </a:endParaRPr>
          </a:p>
        </p:txBody>
      </p:sp>
      <p:sp>
        <p:nvSpPr>
          <p:cNvPr id="6" name="Rectangle 5">
            <a:extLst>
              <a:ext uri="{FF2B5EF4-FFF2-40B4-BE49-F238E27FC236}">
                <a16:creationId xmlns:a16="http://schemas.microsoft.com/office/drawing/2014/main" id="{B8573EE4-BB0B-4448-8E3F-0616F27AEBF8}"/>
              </a:ext>
            </a:extLst>
          </p:cNvPr>
          <p:cNvSpPr/>
          <p:nvPr/>
        </p:nvSpPr>
        <p:spPr>
          <a:xfrm>
            <a:off x="2438400" y="2142172"/>
            <a:ext cx="4706183" cy="646331"/>
          </a:xfrm>
          <a:prstGeom prst="rect">
            <a:avLst/>
          </a:prstGeom>
        </p:spPr>
        <p:txBody>
          <a:bodyPr wrap="square">
            <a:spAutoFit/>
          </a:bodyPr>
          <a:lstStyle/>
          <a:p>
            <a:r>
              <a:rPr lang="en-US" dirty="0">
                <a:solidFill>
                  <a:srgbClr val="660066"/>
                </a:solidFill>
                <a:ea typeface="Calibri" panose="020F0502020204030204" pitchFamily="34" charset="0"/>
              </a:rPr>
              <a:t>Lincoln Housing Community Ham and Turkey donations on 11/23/2020</a:t>
            </a:r>
          </a:p>
        </p:txBody>
      </p:sp>
      <p:sp>
        <p:nvSpPr>
          <p:cNvPr id="5" name="Rectangle 4">
            <a:extLst>
              <a:ext uri="{FF2B5EF4-FFF2-40B4-BE49-F238E27FC236}">
                <a16:creationId xmlns:a16="http://schemas.microsoft.com/office/drawing/2014/main" id="{F96BF541-0234-461D-9616-58A8685B6773}"/>
              </a:ext>
            </a:extLst>
          </p:cNvPr>
          <p:cNvSpPr/>
          <p:nvPr/>
        </p:nvSpPr>
        <p:spPr>
          <a:xfrm>
            <a:off x="2438400" y="3798006"/>
            <a:ext cx="4706182" cy="646331"/>
          </a:xfrm>
          <a:prstGeom prst="rect">
            <a:avLst/>
          </a:prstGeom>
        </p:spPr>
        <p:txBody>
          <a:bodyPr wrap="square">
            <a:spAutoFit/>
          </a:bodyPr>
          <a:lstStyle/>
          <a:p>
            <a:r>
              <a:rPr lang="en-US" dirty="0">
                <a:solidFill>
                  <a:srgbClr val="660066"/>
                </a:solidFill>
                <a:ea typeface="Calibri" panose="020F0502020204030204" pitchFamily="34" charset="0"/>
              </a:rPr>
              <a:t>Lincoln Housing Community Christmas Ham and Turkey donations on 12/21/2020</a:t>
            </a:r>
          </a:p>
        </p:txBody>
      </p:sp>
      <p:pic>
        <p:nvPicPr>
          <p:cNvPr id="4" name="Picture 3">
            <a:extLst>
              <a:ext uri="{FF2B5EF4-FFF2-40B4-BE49-F238E27FC236}">
                <a16:creationId xmlns:a16="http://schemas.microsoft.com/office/drawing/2014/main" id="{EED344DC-44C3-4638-9847-B44811ED7E73}"/>
              </a:ext>
            </a:extLst>
          </p:cNvPr>
          <p:cNvPicPr>
            <a:picLocks noChangeAspect="1"/>
          </p:cNvPicPr>
          <p:nvPr/>
        </p:nvPicPr>
        <p:blipFill>
          <a:blip r:embed="rId2"/>
          <a:stretch>
            <a:fillRect/>
          </a:stretch>
        </p:blipFill>
        <p:spPr>
          <a:xfrm>
            <a:off x="152400" y="1673539"/>
            <a:ext cx="2286000" cy="1509961"/>
          </a:xfrm>
          <a:prstGeom prst="rect">
            <a:avLst/>
          </a:prstGeom>
        </p:spPr>
      </p:pic>
      <p:pic>
        <p:nvPicPr>
          <p:cNvPr id="7" name="Picture 6">
            <a:extLst>
              <a:ext uri="{FF2B5EF4-FFF2-40B4-BE49-F238E27FC236}">
                <a16:creationId xmlns:a16="http://schemas.microsoft.com/office/drawing/2014/main" id="{1C98D4C9-43D9-4743-AB6C-D0932E23E027}"/>
              </a:ext>
            </a:extLst>
          </p:cNvPr>
          <p:cNvPicPr>
            <a:picLocks noChangeAspect="1"/>
          </p:cNvPicPr>
          <p:nvPr/>
        </p:nvPicPr>
        <p:blipFill>
          <a:blip r:embed="rId3"/>
          <a:stretch>
            <a:fillRect/>
          </a:stretch>
        </p:blipFill>
        <p:spPr>
          <a:xfrm>
            <a:off x="174702" y="3366192"/>
            <a:ext cx="2286000" cy="1509961"/>
          </a:xfrm>
          <a:prstGeom prst="rect">
            <a:avLst/>
          </a:prstGeom>
        </p:spPr>
      </p:pic>
      <p:sp>
        <p:nvSpPr>
          <p:cNvPr id="9" name="Rectangle 8">
            <a:extLst>
              <a:ext uri="{FF2B5EF4-FFF2-40B4-BE49-F238E27FC236}">
                <a16:creationId xmlns:a16="http://schemas.microsoft.com/office/drawing/2014/main" id="{520F4029-CEE1-492A-92F8-CF01E6E9CF21}"/>
              </a:ext>
            </a:extLst>
          </p:cNvPr>
          <p:cNvSpPr/>
          <p:nvPr/>
        </p:nvSpPr>
        <p:spPr>
          <a:xfrm>
            <a:off x="457200" y="5275369"/>
            <a:ext cx="7239000" cy="1477328"/>
          </a:xfrm>
          <a:prstGeom prst="rect">
            <a:avLst/>
          </a:prstGeom>
        </p:spPr>
        <p:txBody>
          <a:bodyPr wrap="square">
            <a:spAutoFit/>
          </a:bodyPr>
          <a:lstStyle/>
          <a:p>
            <a:pPr marL="285750" indent="-285750">
              <a:buFont typeface="Arial" panose="020B0604020202020204" pitchFamily="34" charset="0"/>
              <a:buChar char="•"/>
            </a:pPr>
            <a:r>
              <a:rPr lang="en-US" dirty="0">
                <a:solidFill>
                  <a:srgbClr val="002060"/>
                </a:solidFill>
              </a:rPr>
              <a:t>Lincoln Housing Community Winter Coat donations to 18 residents</a:t>
            </a:r>
          </a:p>
          <a:p>
            <a:pPr marL="285750" indent="-285750">
              <a:buFont typeface="Arial" panose="020B0604020202020204" pitchFamily="34" charset="0"/>
              <a:buChar char="•"/>
            </a:pPr>
            <a:r>
              <a:rPr lang="en-US" dirty="0">
                <a:solidFill>
                  <a:srgbClr val="002060"/>
                </a:solidFill>
                <a:ea typeface="Calibri" panose="020F0502020204030204" pitchFamily="34" charset="0"/>
              </a:rPr>
              <a:t>Six-week Ballroom dancing via zoom</a:t>
            </a:r>
          </a:p>
          <a:p>
            <a:pPr marL="285750" indent="-285750">
              <a:buFont typeface="Arial" panose="020B0604020202020204" pitchFamily="34" charset="0"/>
              <a:buChar char="•"/>
            </a:pPr>
            <a:r>
              <a:rPr lang="en-US" dirty="0">
                <a:solidFill>
                  <a:srgbClr val="002060"/>
                </a:solidFill>
                <a:ea typeface="Calibri" panose="020F0502020204030204" pitchFamily="34" charset="0"/>
              </a:rPr>
              <a:t>High School Scholarship contest</a:t>
            </a:r>
          </a:p>
          <a:p>
            <a:pPr marL="285750" indent="-285750">
              <a:buFont typeface="Arial" panose="020B0604020202020204" pitchFamily="34" charset="0"/>
              <a:buChar char="•"/>
            </a:pPr>
            <a:r>
              <a:rPr lang="en-US" dirty="0">
                <a:solidFill>
                  <a:srgbClr val="002060"/>
                </a:solidFill>
                <a:ea typeface="Calibri" panose="020F0502020204030204" pitchFamily="34" charset="0"/>
              </a:rPr>
              <a:t>April zoom party</a:t>
            </a:r>
          </a:p>
          <a:p>
            <a:pPr marL="285750" indent="-285750">
              <a:buFont typeface="Arial" panose="020B0604020202020204" pitchFamily="34" charset="0"/>
              <a:buChar char="•"/>
            </a:pPr>
            <a:endParaRPr lang="en-US" dirty="0">
              <a:solidFill>
                <a:srgbClr val="660066"/>
              </a:solidFill>
              <a:ea typeface="Calibri" panose="020F0502020204030204" pitchFamily="34" charset="0"/>
            </a:endParaRPr>
          </a:p>
        </p:txBody>
      </p:sp>
    </p:spTree>
    <p:extLst>
      <p:ext uri="{BB962C8B-B14F-4D97-AF65-F5344CB8AC3E}">
        <p14:creationId xmlns:p14="http://schemas.microsoft.com/office/powerpoint/2010/main" val="2906941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31323"/>
            <a:ext cx="6382584" cy="1143000"/>
          </a:xfrm>
        </p:spPr>
        <p:txBody>
          <a:bodyPr>
            <a:normAutofit fontScale="90000"/>
          </a:bodyPr>
          <a:lstStyle/>
          <a:p>
            <a:pPr algn="ctr"/>
            <a:r>
              <a:rPr lang="en-US" sz="4000" b="1" dirty="0">
                <a:solidFill>
                  <a:srgbClr val="660066"/>
                </a:solidFill>
              </a:rPr>
              <a:t>Epsilon sigma chapter highlights (1/6)</a:t>
            </a:r>
            <a:endParaRPr lang="en-US" dirty="0">
              <a:solidFill>
                <a:srgbClr val="660066"/>
              </a:solidFill>
            </a:endParaRPr>
          </a:p>
        </p:txBody>
      </p:sp>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18</a:t>
            </a:fld>
            <a:endParaRPr lang="en-US">
              <a:solidFill>
                <a:srgbClr val="B13F9A"/>
              </a:solidFill>
            </a:endParaRPr>
          </a:p>
        </p:txBody>
      </p:sp>
      <p:sp>
        <p:nvSpPr>
          <p:cNvPr id="5" name="Rectangle 4">
            <a:extLst>
              <a:ext uri="{FF2B5EF4-FFF2-40B4-BE49-F238E27FC236}">
                <a16:creationId xmlns:a16="http://schemas.microsoft.com/office/drawing/2014/main" id="{F96BF541-0234-461D-9616-58A8685B6773}"/>
              </a:ext>
            </a:extLst>
          </p:cNvPr>
          <p:cNvSpPr/>
          <p:nvPr/>
        </p:nvSpPr>
        <p:spPr>
          <a:xfrm>
            <a:off x="2209800" y="1582340"/>
            <a:ext cx="5849182" cy="2800767"/>
          </a:xfrm>
          <a:prstGeom prst="rect">
            <a:avLst/>
          </a:prstGeom>
        </p:spPr>
        <p:txBody>
          <a:bodyPr wrap="square">
            <a:spAutoFit/>
          </a:bodyPr>
          <a:lstStyle/>
          <a:p>
            <a:r>
              <a:rPr lang="en-US" sz="1600" dirty="0">
                <a:solidFill>
                  <a:srgbClr val="660066"/>
                </a:solidFill>
                <a:ea typeface="Calibri" panose="020F0502020204030204" pitchFamily="34" charset="0"/>
              </a:rPr>
              <a:t>Sunday Service W/ The Ques </a:t>
            </a:r>
          </a:p>
          <a:p>
            <a:r>
              <a:rPr lang="en-US" sz="1600" dirty="0">
                <a:solidFill>
                  <a:srgbClr val="660066"/>
                </a:solidFill>
                <a:ea typeface="Calibri" panose="020F0502020204030204" pitchFamily="34" charset="0"/>
              </a:rPr>
              <a:t>Sunday, November 15th, 2020</a:t>
            </a:r>
          </a:p>
          <a:p>
            <a:endParaRPr lang="en-US" sz="1600" dirty="0">
              <a:solidFill>
                <a:srgbClr val="660066"/>
              </a:solidFill>
              <a:ea typeface="Calibri" panose="020F0502020204030204" pitchFamily="34" charset="0"/>
            </a:endParaRPr>
          </a:p>
          <a:p>
            <a:r>
              <a:rPr lang="en-US" sz="1600" dirty="0">
                <a:solidFill>
                  <a:srgbClr val="660066"/>
                </a:solidFill>
                <a:ea typeface="Calibri" panose="020F0502020204030204" pitchFamily="34" charset="0"/>
              </a:rPr>
              <a:t>The Brothers of the Epsilon Sigma chapter gathered together to host a virtual church service. Brother Daniel Harris was the host for the event as he partnered with his church for the student body to enjoy. There were a total of 30 participants within the zoom call, brothers that were in attendance were Bro. Daniel Harris, Bro. </a:t>
            </a:r>
            <a:r>
              <a:rPr lang="en-US" sz="1600" dirty="0" err="1">
                <a:solidFill>
                  <a:srgbClr val="660066"/>
                </a:solidFill>
                <a:ea typeface="Calibri" panose="020F0502020204030204" pitchFamily="34" charset="0"/>
              </a:rPr>
              <a:t>J’Sean</a:t>
            </a:r>
            <a:r>
              <a:rPr lang="en-US" sz="1600" dirty="0">
                <a:solidFill>
                  <a:srgbClr val="660066"/>
                </a:solidFill>
                <a:ea typeface="Calibri" panose="020F0502020204030204" pitchFamily="34" charset="0"/>
              </a:rPr>
              <a:t> Williams, Bro. Marvin </a:t>
            </a:r>
            <a:r>
              <a:rPr lang="en-US" sz="1600" dirty="0" err="1">
                <a:solidFill>
                  <a:srgbClr val="660066"/>
                </a:solidFill>
                <a:ea typeface="Calibri" panose="020F0502020204030204" pitchFamily="34" charset="0"/>
              </a:rPr>
              <a:t>Flythe</a:t>
            </a:r>
            <a:r>
              <a:rPr lang="en-US" sz="1600" dirty="0">
                <a:solidFill>
                  <a:srgbClr val="660066"/>
                </a:solidFill>
                <a:ea typeface="Calibri" panose="020F0502020204030204" pitchFamily="34" charset="0"/>
              </a:rPr>
              <a:t>, </a:t>
            </a:r>
          </a:p>
          <a:p>
            <a:r>
              <a:rPr lang="en-US" sz="1600" dirty="0">
                <a:solidFill>
                  <a:srgbClr val="660066"/>
                </a:solidFill>
                <a:ea typeface="Calibri" panose="020F0502020204030204" pitchFamily="34" charset="0"/>
              </a:rPr>
              <a:t>Bro. James Jones II, Bro. Larry Moore, Bro. Quentin Braswell, Bro. </a:t>
            </a:r>
            <a:r>
              <a:rPr lang="en-US" sz="1600" dirty="0" err="1">
                <a:solidFill>
                  <a:srgbClr val="660066"/>
                </a:solidFill>
                <a:ea typeface="Calibri" panose="020F0502020204030204" pitchFamily="34" charset="0"/>
              </a:rPr>
              <a:t>Abdur</a:t>
            </a:r>
            <a:r>
              <a:rPr lang="en-US" sz="1600" dirty="0">
                <a:solidFill>
                  <a:srgbClr val="660066"/>
                </a:solidFill>
                <a:ea typeface="Calibri" panose="020F0502020204030204" pitchFamily="34" charset="0"/>
              </a:rPr>
              <a:t> </a:t>
            </a:r>
            <a:r>
              <a:rPr lang="en-US" sz="1600" dirty="0" err="1">
                <a:solidFill>
                  <a:srgbClr val="660066"/>
                </a:solidFill>
                <a:ea typeface="Calibri" panose="020F0502020204030204" pitchFamily="34" charset="0"/>
              </a:rPr>
              <a:t>Saaba</a:t>
            </a:r>
            <a:r>
              <a:rPr lang="en-US" sz="1600" dirty="0">
                <a:solidFill>
                  <a:srgbClr val="660066"/>
                </a:solidFill>
                <a:ea typeface="Calibri" panose="020F0502020204030204" pitchFamily="34" charset="0"/>
              </a:rPr>
              <a:t>, and Bro. </a:t>
            </a:r>
            <a:r>
              <a:rPr lang="en-US" sz="1600" dirty="0" err="1">
                <a:solidFill>
                  <a:srgbClr val="660066"/>
                </a:solidFill>
                <a:ea typeface="Calibri" panose="020F0502020204030204" pitchFamily="34" charset="0"/>
              </a:rPr>
              <a:t>Rj</a:t>
            </a:r>
            <a:r>
              <a:rPr lang="en-US" sz="1600" dirty="0">
                <a:solidFill>
                  <a:srgbClr val="660066"/>
                </a:solidFill>
                <a:ea typeface="Calibri" panose="020F0502020204030204" pitchFamily="34" charset="0"/>
              </a:rPr>
              <a:t> Rountree. </a:t>
            </a:r>
          </a:p>
        </p:txBody>
      </p:sp>
      <p:pic>
        <p:nvPicPr>
          <p:cNvPr id="8" name="Picture 7">
            <a:extLst>
              <a:ext uri="{FF2B5EF4-FFF2-40B4-BE49-F238E27FC236}">
                <a16:creationId xmlns:a16="http://schemas.microsoft.com/office/drawing/2014/main" id="{D58FD73C-9279-40F1-A172-68C8F521F68F}"/>
              </a:ext>
            </a:extLst>
          </p:cNvPr>
          <p:cNvPicPr>
            <a:picLocks noChangeAspect="1"/>
          </p:cNvPicPr>
          <p:nvPr/>
        </p:nvPicPr>
        <p:blipFill>
          <a:blip r:embed="rId2"/>
          <a:stretch>
            <a:fillRect/>
          </a:stretch>
        </p:blipFill>
        <p:spPr>
          <a:xfrm>
            <a:off x="-18803" y="1769055"/>
            <a:ext cx="2076203" cy="2276319"/>
          </a:xfrm>
          <a:prstGeom prst="rect">
            <a:avLst/>
          </a:prstGeom>
        </p:spPr>
      </p:pic>
      <p:sp>
        <p:nvSpPr>
          <p:cNvPr id="10" name="Rectangle 9">
            <a:extLst>
              <a:ext uri="{FF2B5EF4-FFF2-40B4-BE49-F238E27FC236}">
                <a16:creationId xmlns:a16="http://schemas.microsoft.com/office/drawing/2014/main" id="{BCE99BEF-1540-4D2C-B0CF-992BD415F9ED}"/>
              </a:ext>
            </a:extLst>
          </p:cNvPr>
          <p:cNvSpPr/>
          <p:nvPr/>
        </p:nvSpPr>
        <p:spPr>
          <a:xfrm>
            <a:off x="228600" y="4691967"/>
            <a:ext cx="7029203" cy="2092881"/>
          </a:xfrm>
          <a:prstGeom prst="rect">
            <a:avLst/>
          </a:prstGeom>
        </p:spPr>
        <p:txBody>
          <a:bodyPr wrap="square">
            <a:spAutoFit/>
          </a:bodyPr>
          <a:lstStyle/>
          <a:p>
            <a:r>
              <a:rPr lang="en-US" sz="1600" dirty="0">
                <a:solidFill>
                  <a:srgbClr val="660066"/>
                </a:solidFill>
                <a:ea typeface="Calibri" panose="020F0502020204030204" pitchFamily="34" charset="0"/>
              </a:rPr>
              <a:t>“When They See Us”</a:t>
            </a:r>
          </a:p>
          <a:p>
            <a:r>
              <a:rPr lang="en-US" sz="1600" dirty="0">
                <a:solidFill>
                  <a:srgbClr val="660066"/>
                </a:solidFill>
                <a:ea typeface="Calibri" panose="020F0502020204030204" pitchFamily="34" charset="0"/>
              </a:rPr>
              <a:t>Monday, November 16th, 2020</a:t>
            </a:r>
          </a:p>
          <a:p>
            <a:r>
              <a:rPr lang="en-US" sz="1600" dirty="0">
                <a:solidFill>
                  <a:srgbClr val="660066"/>
                </a:solidFill>
                <a:ea typeface="Calibri" panose="020F0502020204030204" pitchFamily="34" charset="0"/>
              </a:rPr>
              <a:t>The Brothers of the Epsilon Sigma chapter hosted a Social justice panel where we allowed students, and faculty to discuss their opinions on Police brutality. The discussion Panel showed videos of previous police brutality and fatality and discussed possible scenarios where the individual’s life could have been saved. </a:t>
            </a:r>
          </a:p>
          <a:p>
            <a:endParaRPr lang="en-US" dirty="0">
              <a:solidFill>
                <a:srgbClr val="660066"/>
              </a:solidFill>
              <a:ea typeface="Calibri" panose="020F0502020204030204" pitchFamily="34" charset="0"/>
            </a:endParaRPr>
          </a:p>
        </p:txBody>
      </p:sp>
    </p:spTree>
    <p:extLst>
      <p:ext uri="{BB962C8B-B14F-4D97-AF65-F5344CB8AC3E}">
        <p14:creationId xmlns:p14="http://schemas.microsoft.com/office/powerpoint/2010/main" val="2171554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31323"/>
            <a:ext cx="6382584" cy="1143000"/>
          </a:xfrm>
        </p:spPr>
        <p:txBody>
          <a:bodyPr>
            <a:normAutofit fontScale="90000"/>
          </a:bodyPr>
          <a:lstStyle/>
          <a:p>
            <a:pPr algn="ctr"/>
            <a:r>
              <a:rPr lang="en-US" sz="4000" b="1" dirty="0">
                <a:solidFill>
                  <a:srgbClr val="660066"/>
                </a:solidFill>
              </a:rPr>
              <a:t>Epsilon sigma chapter highlights (2/6)</a:t>
            </a:r>
            <a:endParaRPr lang="en-US" dirty="0">
              <a:solidFill>
                <a:srgbClr val="660066"/>
              </a:solidFill>
            </a:endParaRPr>
          </a:p>
        </p:txBody>
      </p:sp>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19</a:t>
            </a:fld>
            <a:endParaRPr lang="en-US">
              <a:solidFill>
                <a:srgbClr val="B13F9A"/>
              </a:solidFill>
            </a:endParaRPr>
          </a:p>
        </p:txBody>
      </p:sp>
      <p:sp>
        <p:nvSpPr>
          <p:cNvPr id="5" name="Rectangle 4">
            <a:extLst>
              <a:ext uri="{FF2B5EF4-FFF2-40B4-BE49-F238E27FC236}">
                <a16:creationId xmlns:a16="http://schemas.microsoft.com/office/drawing/2014/main" id="{F96BF541-0234-461D-9616-58A8685B6773}"/>
              </a:ext>
            </a:extLst>
          </p:cNvPr>
          <p:cNvSpPr/>
          <p:nvPr/>
        </p:nvSpPr>
        <p:spPr>
          <a:xfrm>
            <a:off x="2819400" y="1639739"/>
            <a:ext cx="5239582" cy="5355312"/>
          </a:xfrm>
          <a:prstGeom prst="rect">
            <a:avLst/>
          </a:prstGeom>
        </p:spPr>
        <p:txBody>
          <a:bodyPr wrap="square">
            <a:spAutoFit/>
          </a:bodyPr>
          <a:lstStyle/>
          <a:p>
            <a:r>
              <a:rPr lang="en-US" dirty="0">
                <a:solidFill>
                  <a:srgbClr val="660066"/>
                </a:solidFill>
                <a:ea typeface="Calibri" panose="020F0502020204030204" pitchFamily="34" charset="0"/>
              </a:rPr>
              <a:t>Manhood 101 </a:t>
            </a:r>
          </a:p>
          <a:p>
            <a:r>
              <a:rPr lang="en-US" dirty="0">
                <a:solidFill>
                  <a:srgbClr val="660066"/>
                </a:solidFill>
                <a:ea typeface="Calibri" panose="020F0502020204030204" pitchFamily="34" charset="0"/>
              </a:rPr>
              <a:t>Wednesday, November 18th, 2020</a:t>
            </a:r>
          </a:p>
          <a:p>
            <a:endParaRPr lang="en-US" dirty="0">
              <a:solidFill>
                <a:srgbClr val="660066"/>
              </a:solidFill>
              <a:ea typeface="Calibri" panose="020F0502020204030204" pitchFamily="34" charset="0"/>
            </a:endParaRPr>
          </a:p>
          <a:p>
            <a:r>
              <a:rPr lang="en-US" dirty="0">
                <a:solidFill>
                  <a:srgbClr val="660066"/>
                </a:solidFill>
                <a:ea typeface="Calibri" panose="020F0502020204030204" pitchFamily="34" charset="0"/>
              </a:rPr>
              <a:t>The Brothers of the Epsilon Sigma chapter presented Manhood 101 to the young brothers of Bowie State University. The event focused on the social interactions of Black Men amongst each other and how we can better influence our community. Women were also allowed to participate to add a different perspective to what it is to be a man. We had a total of 25 participants on Zoom, in addition to brothers Bro. Marvin </a:t>
            </a:r>
            <a:r>
              <a:rPr lang="en-US" dirty="0" err="1">
                <a:solidFill>
                  <a:srgbClr val="660066"/>
                </a:solidFill>
                <a:ea typeface="Calibri" panose="020F0502020204030204" pitchFamily="34" charset="0"/>
              </a:rPr>
              <a:t>Flythe</a:t>
            </a:r>
            <a:r>
              <a:rPr lang="en-US" dirty="0">
                <a:solidFill>
                  <a:srgbClr val="660066"/>
                </a:solidFill>
                <a:ea typeface="Calibri" panose="020F0502020204030204" pitchFamily="34" charset="0"/>
              </a:rPr>
              <a:t>, Bro. James Jones II, Bro. Jordan Carter, Bro. Daniel Harris, Bro. </a:t>
            </a:r>
            <a:r>
              <a:rPr lang="en-US" dirty="0" err="1">
                <a:solidFill>
                  <a:srgbClr val="660066"/>
                </a:solidFill>
                <a:ea typeface="Calibri" panose="020F0502020204030204" pitchFamily="34" charset="0"/>
              </a:rPr>
              <a:t>J’Sean</a:t>
            </a:r>
            <a:r>
              <a:rPr lang="en-US" dirty="0">
                <a:solidFill>
                  <a:srgbClr val="660066"/>
                </a:solidFill>
                <a:ea typeface="Calibri" panose="020F0502020204030204" pitchFamily="34" charset="0"/>
              </a:rPr>
              <a:t> Williams, Bro. RJ Rountree. Speakers of the group focused on the definition of a man, roles, responsibilities, and the taboo subjects of what a man is not.</a:t>
            </a:r>
          </a:p>
          <a:p>
            <a:endParaRPr lang="en-US" dirty="0">
              <a:solidFill>
                <a:srgbClr val="660066"/>
              </a:solidFill>
              <a:ea typeface="Calibri" panose="020F0502020204030204" pitchFamily="34" charset="0"/>
            </a:endParaRPr>
          </a:p>
        </p:txBody>
      </p:sp>
      <p:pic>
        <p:nvPicPr>
          <p:cNvPr id="4" name="Picture 3">
            <a:extLst>
              <a:ext uri="{FF2B5EF4-FFF2-40B4-BE49-F238E27FC236}">
                <a16:creationId xmlns:a16="http://schemas.microsoft.com/office/drawing/2014/main" id="{F0F9D7C5-3423-4C04-A123-B674F5A94434}"/>
              </a:ext>
            </a:extLst>
          </p:cNvPr>
          <p:cNvPicPr>
            <a:picLocks noChangeAspect="1"/>
          </p:cNvPicPr>
          <p:nvPr/>
        </p:nvPicPr>
        <p:blipFill>
          <a:blip r:embed="rId2"/>
          <a:stretch>
            <a:fillRect/>
          </a:stretch>
        </p:blipFill>
        <p:spPr>
          <a:xfrm>
            <a:off x="234617" y="1828800"/>
            <a:ext cx="2258214" cy="2743200"/>
          </a:xfrm>
          <a:prstGeom prst="rect">
            <a:avLst/>
          </a:prstGeom>
        </p:spPr>
      </p:pic>
    </p:spTree>
    <p:extLst>
      <p:ext uri="{BB962C8B-B14F-4D97-AF65-F5344CB8AC3E}">
        <p14:creationId xmlns:p14="http://schemas.microsoft.com/office/powerpoint/2010/main" val="3002163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solidFill>
                  <a:srgbClr val="660066"/>
                </a:solidFill>
              </a:rPr>
              <a:t>agenda</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935202"/>
            <a:ext cx="2057400" cy="1972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673280"/>
            <a:ext cx="2209800" cy="2184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52EF68BD-438B-4035-BB92-755D2304A6A1}"/>
              </a:ext>
            </a:extLst>
          </p:cNvPr>
          <p:cNvSpPr txBox="1"/>
          <p:nvPr/>
        </p:nvSpPr>
        <p:spPr>
          <a:xfrm>
            <a:off x="0" y="1524000"/>
            <a:ext cx="8229600" cy="3046988"/>
          </a:xfrm>
          <a:prstGeom prst="rect">
            <a:avLst/>
          </a:prstGeom>
          <a:noFill/>
        </p:spPr>
        <p:txBody>
          <a:bodyPr wrap="square" rtlCol="0">
            <a:spAutoFit/>
          </a:bodyPr>
          <a:lstStyle/>
          <a:p>
            <a:r>
              <a:rPr lang="en-US" sz="3200" b="1" dirty="0">
                <a:solidFill>
                  <a:srgbClr val="660066"/>
                </a:solidFill>
              </a:rPr>
              <a:t>Updates Since Fall Council Meeting</a:t>
            </a:r>
          </a:p>
          <a:p>
            <a:r>
              <a:rPr lang="en-US" sz="3200" b="1" dirty="0">
                <a:solidFill>
                  <a:srgbClr val="660066"/>
                </a:solidFill>
              </a:rPr>
              <a:t>Upcoming Events</a:t>
            </a:r>
          </a:p>
          <a:p>
            <a:r>
              <a:rPr lang="en-US" sz="3200" b="1" dirty="0">
                <a:solidFill>
                  <a:srgbClr val="660066"/>
                </a:solidFill>
              </a:rPr>
              <a:t>Budget</a:t>
            </a:r>
          </a:p>
          <a:p>
            <a:r>
              <a:rPr lang="en-US" sz="3200" b="1" dirty="0">
                <a:solidFill>
                  <a:srgbClr val="660066"/>
                </a:solidFill>
              </a:rPr>
              <a:t>Questions</a:t>
            </a:r>
          </a:p>
          <a:p>
            <a:r>
              <a:rPr lang="en-US" sz="3200" b="1" dirty="0">
                <a:solidFill>
                  <a:srgbClr val="660066"/>
                </a:solidFill>
              </a:rPr>
              <a:t>Appendix</a:t>
            </a:r>
          </a:p>
          <a:p>
            <a:endParaRPr lang="en-US" sz="3200" dirty="0"/>
          </a:p>
        </p:txBody>
      </p:sp>
    </p:spTree>
    <p:extLst>
      <p:ext uri="{BB962C8B-B14F-4D97-AF65-F5344CB8AC3E}">
        <p14:creationId xmlns:p14="http://schemas.microsoft.com/office/powerpoint/2010/main" val="18041077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31323"/>
            <a:ext cx="6382584" cy="1143000"/>
          </a:xfrm>
        </p:spPr>
        <p:txBody>
          <a:bodyPr>
            <a:normAutofit fontScale="90000"/>
          </a:bodyPr>
          <a:lstStyle/>
          <a:p>
            <a:pPr algn="ctr"/>
            <a:r>
              <a:rPr lang="en-US" sz="4000" b="1" dirty="0">
                <a:solidFill>
                  <a:srgbClr val="660066"/>
                </a:solidFill>
              </a:rPr>
              <a:t>Epsilon sigma chapter highlights (3/6)</a:t>
            </a:r>
            <a:endParaRPr lang="en-US" dirty="0">
              <a:solidFill>
                <a:srgbClr val="660066"/>
              </a:solidFill>
            </a:endParaRPr>
          </a:p>
        </p:txBody>
      </p:sp>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20</a:t>
            </a:fld>
            <a:endParaRPr lang="en-US">
              <a:solidFill>
                <a:srgbClr val="B13F9A"/>
              </a:solidFill>
            </a:endParaRPr>
          </a:p>
        </p:txBody>
      </p:sp>
      <p:sp>
        <p:nvSpPr>
          <p:cNvPr id="5" name="Rectangle 4">
            <a:extLst>
              <a:ext uri="{FF2B5EF4-FFF2-40B4-BE49-F238E27FC236}">
                <a16:creationId xmlns:a16="http://schemas.microsoft.com/office/drawing/2014/main" id="{F96BF541-0234-461D-9616-58A8685B6773}"/>
              </a:ext>
            </a:extLst>
          </p:cNvPr>
          <p:cNvSpPr/>
          <p:nvPr/>
        </p:nvSpPr>
        <p:spPr>
          <a:xfrm>
            <a:off x="381000" y="1915282"/>
            <a:ext cx="7677982" cy="3970318"/>
          </a:xfrm>
          <a:prstGeom prst="rect">
            <a:avLst/>
          </a:prstGeom>
        </p:spPr>
        <p:txBody>
          <a:bodyPr wrap="square">
            <a:spAutoFit/>
          </a:bodyPr>
          <a:lstStyle/>
          <a:p>
            <a:r>
              <a:rPr lang="en-US" dirty="0">
                <a:solidFill>
                  <a:srgbClr val="660066"/>
                </a:solidFill>
                <a:ea typeface="Calibri" panose="020F0502020204030204" pitchFamily="34" charset="0"/>
              </a:rPr>
              <a:t>Women's Appreciation</a:t>
            </a:r>
          </a:p>
          <a:p>
            <a:r>
              <a:rPr lang="en-US" dirty="0">
                <a:solidFill>
                  <a:srgbClr val="660066"/>
                </a:solidFill>
                <a:ea typeface="Calibri" panose="020F0502020204030204" pitchFamily="34" charset="0"/>
              </a:rPr>
              <a:t>Friday, November 20th, 2020</a:t>
            </a:r>
          </a:p>
          <a:p>
            <a:endParaRPr lang="en-US" dirty="0">
              <a:solidFill>
                <a:srgbClr val="660066"/>
              </a:solidFill>
              <a:ea typeface="Calibri" panose="020F0502020204030204" pitchFamily="34" charset="0"/>
            </a:endParaRPr>
          </a:p>
          <a:p>
            <a:r>
              <a:rPr lang="en-US" dirty="0">
                <a:solidFill>
                  <a:srgbClr val="660066"/>
                </a:solidFill>
                <a:ea typeface="Calibri" panose="020F0502020204030204" pitchFamily="34" charset="0"/>
              </a:rPr>
              <a:t>The Brothers of the Epsilon Sigma chapter supported the women of Bowie State University and gave appreciative words to them. Members of the Epsilon Sigma chapter each read off an inspiring quote to the women who participated in the discussion. We also introduced a panel discussion where members asked women questions about what they would like to see men do for them. In addition to understanding what habits that men carry that they would like to see more of or less. The brothers that participated are  Bro. Marvin </a:t>
            </a:r>
            <a:r>
              <a:rPr lang="en-US" dirty="0" err="1">
                <a:solidFill>
                  <a:srgbClr val="660066"/>
                </a:solidFill>
                <a:ea typeface="Calibri" panose="020F0502020204030204" pitchFamily="34" charset="0"/>
              </a:rPr>
              <a:t>Flythe</a:t>
            </a:r>
            <a:r>
              <a:rPr lang="en-US" dirty="0">
                <a:solidFill>
                  <a:srgbClr val="660066"/>
                </a:solidFill>
                <a:ea typeface="Calibri" panose="020F0502020204030204" pitchFamily="34" charset="0"/>
              </a:rPr>
              <a:t>, Bro. James Jones II, Bro. Jordan Carter, Bro. Daniel Harris, Bro. </a:t>
            </a:r>
            <a:r>
              <a:rPr lang="en-US" dirty="0" err="1">
                <a:solidFill>
                  <a:srgbClr val="660066"/>
                </a:solidFill>
                <a:ea typeface="Calibri" panose="020F0502020204030204" pitchFamily="34" charset="0"/>
              </a:rPr>
              <a:t>J’Sean</a:t>
            </a:r>
            <a:r>
              <a:rPr lang="en-US" dirty="0">
                <a:solidFill>
                  <a:srgbClr val="660066"/>
                </a:solidFill>
                <a:ea typeface="Calibri" panose="020F0502020204030204" pitchFamily="34" charset="0"/>
              </a:rPr>
              <a:t> Williams, Bro. RJ Rountree.</a:t>
            </a:r>
          </a:p>
          <a:p>
            <a:endParaRPr lang="en-US" dirty="0">
              <a:solidFill>
                <a:srgbClr val="660066"/>
              </a:solidFill>
              <a:ea typeface="Calibri" panose="020F0502020204030204" pitchFamily="34" charset="0"/>
            </a:endParaRPr>
          </a:p>
        </p:txBody>
      </p:sp>
    </p:spTree>
    <p:extLst>
      <p:ext uri="{BB962C8B-B14F-4D97-AF65-F5344CB8AC3E}">
        <p14:creationId xmlns:p14="http://schemas.microsoft.com/office/powerpoint/2010/main" val="1015995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31323"/>
            <a:ext cx="6382584" cy="1143000"/>
          </a:xfrm>
        </p:spPr>
        <p:txBody>
          <a:bodyPr>
            <a:normAutofit fontScale="90000"/>
          </a:bodyPr>
          <a:lstStyle/>
          <a:p>
            <a:pPr algn="ctr"/>
            <a:r>
              <a:rPr lang="en-US" sz="4000" b="1" dirty="0">
                <a:solidFill>
                  <a:srgbClr val="660066"/>
                </a:solidFill>
              </a:rPr>
              <a:t>Epsilon sigma chapter highlights (4/6)</a:t>
            </a:r>
            <a:endParaRPr lang="en-US" dirty="0">
              <a:solidFill>
                <a:srgbClr val="660066"/>
              </a:solidFill>
            </a:endParaRPr>
          </a:p>
        </p:txBody>
      </p:sp>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21</a:t>
            </a:fld>
            <a:endParaRPr lang="en-US">
              <a:solidFill>
                <a:srgbClr val="B13F9A"/>
              </a:solidFill>
            </a:endParaRPr>
          </a:p>
        </p:txBody>
      </p:sp>
      <p:sp>
        <p:nvSpPr>
          <p:cNvPr id="5" name="Rectangle 4">
            <a:extLst>
              <a:ext uri="{FF2B5EF4-FFF2-40B4-BE49-F238E27FC236}">
                <a16:creationId xmlns:a16="http://schemas.microsoft.com/office/drawing/2014/main" id="{F96BF541-0234-461D-9616-58A8685B6773}"/>
              </a:ext>
            </a:extLst>
          </p:cNvPr>
          <p:cNvSpPr/>
          <p:nvPr/>
        </p:nvSpPr>
        <p:spPr>
          <a:xfrm>
            <a:off x="1981200" y="2301076"/>
            <a:ext cx="5943600" cy="4247317"/>
          </a:xfrm>
          <a:prstGeom prst="rect">
            <a:avLst/>
          </a:prstGeom>
        </p:spPr>
        <p:txBody>
          <a:bodyPr wrap="square">
            <a:spAutoFit/>
          </a:bodyPr>
          <a:lstStyle/>
          <a:p>
            <a:r>
              <a:rPr lang="en-US" dirty="0">
                <a:solidFill>
                  <a:srgbClr val="660066"/>
                </a:solidFill>
                <a:ea typeface="Calibri" panose="020F0502020204030204" pitchFamily="34" charset="0"/>
              </a:rPr>
              <a:t>Hand Sanitizer Give Away </a:t>
            </a:r>
          </a:p>
          <a:p>
            <a:r>
              <a:rPr lang="en-US" dirty="0">
                <a:solidFill>
                  <a:srgbClr val="660066"/>
                </a:solidFill>
                <a:ea typeface="Calibri" panose="020F0502020204030204" pitchFamily="34" charset="0"/>
              </a:rPr>
              <a:t>Bowie, MD</a:t>
            </a:r>
          </a:p>
          <a:p>
            <a:r>
              <a:rPr lang="en-US" dirty="0">
                <a:solidFill>
                  <a:srgbClr val="660066"/>
                </a:solidFill>
                <a:ea typeface="Calibri" panose="020F0502020204030204" pitchFamily="34" charset="0"/>
              </a:rPr>
              <a:t>Wednesday, January 27, 2020</a:t>
            </a:r>
          </a:p>
          <a:p>
            <a:endParaRPr lang="en-US" dirty="0">
              <a:solidFill>
                <a:srgbClr val="660066"/>
              </a:solidFill>
              <a:ea typeface="Calibri" panose="020F0502020204030204" pitchFamily="34" charset="0"/>
            </a:endParaRPr>
          </a:p>
          <a:p>
            <a:r>
              <a:rPr lang="en-US" dirty="0">
                <a:solidFill>
                  <a:srgbClr val="660066"/>
                </a:solidFill>
                <a:ea typeface="Calibri" panose="020F0502020204030204" pitchFamily="34" charset="0"/>
              </a:rPr>
              <a:t>The Brothers of the Epsilon Sigma Chapter of the Omega Psi Phi Fraternity, Incorporated received a donation of 2,160 hand-sanitizers bottles which was a total of 180 cases. The Brothers that participated in the distribution of hand sanitizers were Brother </a:t>
            </a:r>
            <a:r>
              <a:rPr lang="en-US" dirty="0" err="1">
                <a:solidFill>
                  <a:srgbClr val="660066"/>
                </a:solidFill>
                <a:ea typeface="Calibri" panose="020F0502020204030204" pitchFamily="34" charset="0"/>
              </a:rPr>
              <a:t>J’sean</a:t>
            </a:r>
            <a:r>
              <a:rPr lang="en-US" dirty="0">
                <a:solidFill>
                  <a:srgbClr val="660066"/>
                </a:solidFill>
                <a:ea typeface="Calibri" panose="020F0502020204030204" pitchFamily="34" charset="0"/>
              </a:rPr>
              <a:t> Williams, Jordan Carter, Daniel Harris, RJ Rountree,  James Jones II, and Brother Barry Amos of the Omicron Psi Chapter who is attending undergraduate school at Bowie State University.</a:t>
            </a:r>
          </a:p>
          <a:p>
            <a:r>
              <a:rPr lang="en-US" dirty="0">
                <a:solidFill>
                  <a:srgbClr val="660066"/>
                </a:solidFill>
                <a:ea typeface="Calibri" panose="020F0502020204030204" pitchFamily="34" charset="0"/>
              </a:rPr>
              <a:t> </a:t>
            </a:r>
          </a:p>
          <a:p>
            <a:endParaRPr lang="en-US" dirty="0">
              <a:solidFill>
                <a:srgbClr val="660066"/>
              </a:solidFill>
              <a:ea typeface="Calibri" panose="020F0502020204030204" pitchFamily="34" charset="0"/>
            </a:endParaRPr>
          </a:p>
        </p:txBody>
      </p:sp>
      <p:pic>
        <p:nvPicPr>
          <p:cNvPr id="4" name="Picture 3">
            <a:extLst>
              <a:ext uri="{FF2B5EF4-FFF2-40B4-BE49-F238E27FC236}">
                <a16:creationId xmlns:a16="http://schemas.microsoft.com/office/drawing/2014/main" id="{3474B323-3078-4D73-AA15-DA3815BE5A42}"/>
              </a:ext>
            </a:extLst>
          </p:cNvPr>
          <p:cNvPicPr>
            <a:picLocks noChangeAspect="1"/>
          </p:cNvPicPr>
          <p:nvPr/>
        </p:nvPicPr>
        <p:blipFill>
          <a:blip r:embed="rId2"/>
          <a:stretch>
            <a:fillRect/>
          </a:stretch>
        </p:blipFill>
        <p:spPr>
          <a:xfrm>
            <a:off x="228600" y="1752600"/>
            <a:ext cx="1681739" cy="2112428"/>
          </a:xfrm>
          <a:prstGeom prst="rect">
            <a:avLst/>
          </a:prstGeom>
        </p:spPr>
      </p:pic>
    </p:spTree>
    <p:extLst>
      <p:ext uri="{BB962C8B-B14F-4D97-AF65-F5344CB8AC3E}">
        <p14:creationId xmlns:p14="http://schemas.microsoft.com/office/powerpoint/2010/main" val="498828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31323"/>
            <a:ext cx="6382584" cy="1143000"/>
          </a:xfrm>
        </p:spPr>
        <p:txBody>
          <a:bodyPr>
            <a:normAutofit fontScale="90000"/>
          </a:bodyPr>
          <a:lstStyle/>
          <a:p>
            <a:pPr algn="ctr"/>
            <a:r>
              <a:rPr lang="en-US" sz="4000" b="1" dirty="0">
                <a:solidFill>
                  <a:srgbClr val="660066"/>
                </a:solidFill>
              </a:rPr>
              <a:t>Epsilon sigma chapter highlights (5/6)</a:t>
            </a:r>
            <a:endParaRPr lang="en-US" dirty="0">
              <a:solidFill>
                <a:srgbClr val="660066"/>
              </a:solidFill>
            </a:endParaRPr>
          </a:p>
        </p:txBody>
      </p:sp>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22</a:t>
            </a:fld>
            <a:endParaRPr lang="en-US">
              <a:solidFill>
                <a:srgbClr val="B13F9A"/>
              </a:solidFill>
            </a:endParaRPr>
          </a:p>
        </p:txBody>
      </p:sp>
      <p:sp>
        <p:nvSpPr>
          <p:cNvPr id="5" name="Rectangle 4">
            <a:extLst>
              <a:ext uri="{FF2B5EF4-FFF2-40B4-BE49-F238E27FC236}">
                <a16:creationId xmlns:a16="http://schemas.microsoft.com/office/drawing/2014/main" id="{F96BF541-0234-461D-9616-58A8685B6773}"/>
              </a:ext>
            </a:extLst>
          </p:cNvPr>
          <p:cNvSpPr/>
          <p:nvPr/>
        </p:nvSpPr>
        <p:spPr>
          <a:xfrm>
            <a:off x="333792" y="1524000"/>
            <a:ext cx="8001000" cy="5355312"/>
          </a:xfrm>
          <a:prstGeom prst="rect">
            <a:avLst/>
          </a:prstGeom>
        </p:spPr>
        <p:txBody>
          <a:bodyPr wrap="square">
            <a:spAutoFit/>
          </a:bodyPr>
          <a:lstStyle/>
          <a:p>
            <a:r>
              <a:rPr lang="en-US" dirty="0">
                <a:solidFill>
                  <a:srgbClr val="660066"/>
                </a:solidFill>
                <a:ea typeface="Calibri" panose="020F0502020204030204" pitchFamily="34" charset="0"/>
              </a:rPr>
              <a:t>The brothers met, socially distanced on Bowie State University’s campus, and were successful in handing out over half of the donated bottles, throughout the campus.  Brothers hosted a table from 3 pm-5pm, playing music to gain students' attention and talked about the awareness of social distancing and properly washing their hands to combat COVID 19.  Through these conversations over 750 individual hand sanitizers were distributed.  As an additional step to increase health awareness, the Brothers delivered several cases to faculty offices, student dormitories, as well as facilities that are used independently by students, such as the University weight room.  With close to 1000 bottles left to distribute, the Chapter thought it would be best to continue the mission of servitude, as a result, they donated 864 to the graduate advisory Chapter, Gamma Pi who planned to distribute throughout their immediate community of Prince George’s County. With </a:t>
            </a:r>
            <a:r>
              <a:rPr lang="en-US" dirty="0" err="1">
                <a:solidFill>
                  <a:srgbClr val="660066"/>
                </a:solidFill>
                <a:ea typeface="Calibri" panose="020F0502020204030204" pitchFamily="34" charset="0"/>
              </a:rPr>
              <a:t>ovid</a:t>
            </a:r>
            <a:r>
              <a:rPr lang="en-US" dirty="0">
                <a:solidFill>
                  <a:srgbClr val="660066"/>
                </a:solidFill>
                <a:ea typeface="Calibri" panose="020F0502020204030204" pitchFamily="34" charset="0"/>
              </a:rPr>
              <a:t> cases in Maryland rising over 350,000 with a current death total of 7,188 it is important for all to do their part in stopping the spread. Our founding father and brothers have always done everything in their power towards the betterment of the world we live in. The Brothers of the Epsilon Sigma Chapter aim to continue to carry on with tradition in accomplishing these honorable missions. </a:t>
            </a:r>
          </a:p>
        </p:txBody>
      </p:sp>
    </p:spTree>
    <p:extLst>
      <p:ext uri="{BB962C8B-B14F-4D97-AF65-F5344CB8AC3E}">
        <p14:creationId xmlns:p14="http://schemas.microsoft.com/office/powerpoint/2010/main" val="2498077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31323"/>
            <a:ext cx="6382584" cy="1143000"/>
          </a:xfrm>
        </p:spPr>
        <p:txBody>
          <a:bodyPr>
            <a:normAutofit fontScale="90000"/>
          </a:bodyPr>
          <a:lstStyle/>
          <a:p>
            <a:pPr algn="ctr"/>
            <a:r>
              <a:rPr lang="en-US" sz="4000" b="1" dirty="0">
                <a:solidFill>
                  <a:srgbClr val="660066"/>
                </a:solidFill>
              </a:rPr>
              <a:t>Epsilon sigma chapter highlights (6/6)</a:t>
            </a:r>
            <a:endParaRPr lang="en-US" dirty="0">
              <a:solidFill>
                <a:srgbClr val="660066"/>
              </a:solidFill>
            </a:endParaRPr>
          </a:p>
        </p:txBody>
      </p:sp>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23</a:t>
            </a:fld>
            <a:endParaRPr lang="en-US">
              <a:solidFill>
                <a:srgbClr val="B13F9A"/>
              </a:solidFill>
            </a:endParaRPr>
          </a:p>
        </p:txBody>
      </p:sp>
      <p:sp>
        <p:nvSpPr>
          <p:cNvPr id="5" name="Rectangle 4">
            <a:extLst>
              <a:ext uri="{FF2B5EF4-FFF2-40B4-BE49-F238E27FC236}">
                <a16:creationId xmlns:a16="http://schemas.microsoft.com/office/drawing/2014/main" id="{F96BF541-0234-461D-9616-58A8685B6773}"/>
              </a:ext>
            </a:extLst>
          </p:cNvPr>
          <p:cNvSpPr/>
          <p:nvPr/>
        </p:nvSpPr>
        <p:spPr>
          <a:xfrm>
            <a:off x="1905000" y="2056686"/>
            <a:ext cx="6257508" cy="4801314"/>
          </a:xfrm>
          <a:prstGeom prst="rect">
            <a:avLst/>
          </a:prstGeom>
        </p:spPr>
        <p:txBody>
          <a:bodyPr wrap="square">
            <a:spAutoFit/>
          </a:bodyPr>
          <a:lstStyle/>
          <a:p>
            <a:r>
              <a:rPr lang="en-US" dirty="0">
                <a:solidFill>
                  <a:srgbClr val="660066"/>
                </a:solidFill>
                <a:ea typeface="Calibri" panose="020F0502020204030204" pitchFamily="34" charset="0"/>
              </a:rPr>
              <a:t>Que Baby Supply Drive</a:t>
            </a:r>
          </a:p>
          <a:p>
            <a:r>
              <a:rPr lang="en-US" dirty="0">
                <a:solidFill>
                  <a:srgbClr val="660066"/>
                </a:solidFill>
                <a:ea typeface="Calibri" panose="020F0502020204030204" pitchFamily="34" charset="0"/>
              </a:rPr>
              <a:t>Bowie, MD</a:t>
            </a:r>
          </a:p>
          <a:p>
            <a:r>
              <a:rPr lang="en-US" dirty="0">
                <a:solidFill>
                  <a:srgbClr val="660066"/>
                </a:solidFill>
                <a:ea typeface="Calibri" panose="020F0502020204030204" pitchFamily="34" charset="0"/>
              </a:rPr>
              <a:t>Monday, February 1, 2020</a:t>
            </a:r>
          </a:p>
          <a:p>
            <a:endParaRPr lang="en-US" dirty="0">
              <a:solidFill>
                <a:srgbClr val="660066"/>
              </a:solidFill>
              <a:ea typeface="Calibri" panose="020F0502020204030204" pitchFamily="34" charset="0"/>
            </a:endParaRPr>
          </a:p>
          <a:p>
            <a:r>
              <a:rPr lang="en-US" dirty="0">
                <a:solidFill>
                  <a:srgbClr val="660066"/>
                </a:solidFill>
                <a:ea typeface="Calibri" panose="020F0502020204030204" pitchFamily="34" charset="0"/>
              </a:rPr>
              <a:t>The Brothers of the Epsilon Sigma Chapter have taken the first day of Black History Month, first initiated by Brother Carter G, Woodson, to show appreciation to our women. Brothers began to collect baby supplies for new mothers at Bowie State University and within the community alike. Within three days, Brothers were able to collect 225 diapers, 8 baby bottles, 12 onesies for both girls and boys, baby towels, and over 1500 wipes. The Brothers also began a Go Fund Me with a goal total of $1000, already raising $55 of that $1000. As the month of </a:t>
            </a:r>
            <a:r>
              <a:rPr lang="en-US" dirty="0" err="1">
                <a:solidFill>
                  <a:srgbClr val="660066"/>
                </a:solidFill>
                <a:ea typeface="Calibri" panose="020F0502020204030204" pitchFamily="34" charset="0"/>
              </a:rPr>
              <a:t>february</a:t>
            </a:r>
            <a:r>
              <a:rPr lang="en-US" dirty="0">
                <a:solidFill>
                  <a:srgbClr val="660066"/>
                </a:solidFill>
                <a:ea typeface="Calibri" panose="020F0502020204030204" pitchFamily="34" charset="0"/>
              </a:rPr>
              <a:t> continues Brothers plan on surpassing our set goals and continuing to protect womanhood by assisting them in any way. </a:t>
            </a:r>
          </a:p>
        </p:txBody>
      </p:sp>
      <p:pic>
        <p:nvPicPr>
          <p:cNvPr id="4" name="Picture 3">
            <a:extLst>
              <a:ext uri="{FF2B5EF4-FFF2-40B4-BE49-F238E27FC236}">
                <a16:creationId xmlns:a16="http://schemas.microsoft.com/office/drawing/2014/main" id="{8C9CF12F-45A2-438A-AA53-1116BA92B3FB}"/>
              </a:ext>
            </a:extLst>
          </p:cNvPr>
          <p:cNvPicPr>
            <a:picLocks noChangeAspect="1"/>
          </p:cNvPicPr>
          <p:nvPr/>
        </p:nvPicPr>
        <p:blipFill>
          <a:blip r:embed="rId2"/>
          <a:stretch>
            <a:fillRect/>
          </a:stretch>
        </p:blipFill>
        <p:spPr>
          <a:xfrm>
            <a:off x="228600" y="1752600"/>
            <a:ext cx="1632911" cy="2057400"/>
          </a:xfrm>
          <a:prstGeom prst="rect">
            <a:avLst/>
          </a:prstGeom>
        </p:spPr>
      </p:pic>
    </p:spTree>
    <p:extLst>
      <p:ext uri="{BB962C8B-B14F-4D97-AF65-F5344CB8AC3E}">
        <p14:creationId xmlns:p14="http://schemas.microsoft.com/office/powerpoint/2010/main" val="2463133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31323"/>
            <a:ext cx="6382584" cy="1143000"/>
          </a:xfrm>
        </p:spPr>
        <p:txBody>
          <a:bodyPr>
            <a:normAutofit fontScale="90000"/>
          </a:bodyPr>
          <a:lstStyle/>
          <a:p>
            <a:pPr algn="ctr"/>
            <a:r>
              <a:rPr lang="en-US" sz="4000" b="1" dirty="0">
                <a:solidFill>
                  <a:srgbClr val="660066"/>
                </a:solidFill>
              </a:rPr>
              <a:t>Theta Mu </a:t>
            </a:r>
            <a:r>
              <a:rPr lang="en-US" sz="4000" b="1" dirty="0" err="1">
                <a:solidFill>
                  <a:srgbClr val="660066"/>
                </a:solidFill>
              </a:rPr>
              <a:t>Mu</a:t>
            </a:r>
            <a:r>
              <a:rPr lang="en-US" sz="4000" b="1" dirty="0">
                <a:solidFill>
                  <a:srgbClr val="660066"/>
                </a:solidFill>
              </a:rPr>
              <a:t> chapter highlights (1/3)</a:t>
            </a:r>
            <a:endParaRPr lang="en-US" dirty="0">
              <a:solidFill>
                <a:srgbClr val="660066"/>
              </a:solidFill>
            </a:endParaRPr>
          </a:p>
        </p:txBody>
      </p:sp>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24</a:t>
            </a:fld>
            <a:endParaRPr lang="en-US">
              <a:solidFill>
                <a:srgbClr val="B13F9A"/>
              </a:solidFill>
            </a:endParaRPr>
          </a:p>
        </p:txBody>
      </p:sp>
      <p:pic>
        <p:nvPicPr>
          <p:cNvPr id="11" name="Picture 10">
            <a:extLst>
              <a:ext uri="{FF2B5EF4-FFF2-40B4-BE49-F238E27FC236}">
                <a16:creationId xmlns:a16="http://schemas.microsoft.com/office/drawing/2014/main" id="{8A426495-B039-4752-94E9-A7E53D680A95}"/>
              </a:ext>
            </a:extLst>
          </p:cNvPr>
          <p:cNvPicPr>
            <a:picLocks noChangeAspect="1"/>
          </p:cNvPicPr>
          <p:nvPr/>
        </p:nvPicPr>
        <p:blipFill>
          <a:blip r:embed="rId2"/>
          <a:stretch>
            <a:fillRect/>
          </a:stretch>
        </p:blipFill>
        <p:spPr>
          <a:xfrm>
            <a:off x="152400" y="1752600"/>
            <a:ext cx="7992534" cy="4495800"/>
          </a:xfrm>
          <a:prstGeom prst="rect">
            <a:avLst/>
          </a:prstGeom>
        </p:spPr>
      </p:pic>
    </p:spTree>
    <p:extLst>
      <p:ext uri="{BB962C8B-B14F-4D97-AF65-F5344CB8AC3E}">
        <p14:creationId xmlns:p14="http://schemas.microsoft.com/office/powerpoint/2010/main" val="3167954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31323"/>
            <a:ext cx="6382584" cy="1143000"/>
          </a:xfrm>
        </p:spPr>
        <p:txBody>
          <a:bodyPr>
            <a:normAutofit fontScale="90000"/>
          </a:bodyPr>
          <a:lstStyle/>
          <a:p>
            <a:pPr algn="ctr"/>
            <a:r>
              <a:rPr lang="en-US" sz="4000" b="1" dirty="0">
                <a:solidFill>
                  <a:srgbClr val="660066"/>
                </a:solidFill>
              </a:rPr>
              <a:t>Theta Mu </a:t>
            </a:r>
            <a:r>
              <a:rPr lang="en-US" sz="4000" b="1" dirty="0" err="1">
                <a:solidFill>
                  <a:srgbClr val="660066"/>
                </a:solidFill>
              </a:rPr>
              <a:t>Mu</a:t>
            </a:r>
            <a:r>
              <a:rPr lang="en-US" sz="4000" b="1" dirty="0">
                <a:solidFill>
                  <a:srgbClr val="660066"/>
                </a:solidFill>
              </a:rPr>
              <a:t> chapter highlights (</a:t>
            </a:r>
            <a:r>
              <a:rPr lang="en-US" sz="4000" dirty="0">
                <a:solidFill>
                  <a:srgbClr val="660066"/>
                </a:solidFill>
              </a:rPr>
              <a:t>2/3</a:t>
            </a:r>
            <a:r>
              <a:rPr lang="en-US" sz="4000" b="1" dirty="0">
                <a:solidFill>
                  <a:srgbClr val="660066"/>
                </a:solidFill>
              </a:rPr>
              <a:t>)</a:t>
            </a:r>
            <a:endParaRPr lang="en-US" dirty="0">
              <a:solidFill>
                <a:srgbClr val="660066"/>
              </a:solidFill>
            </a:endParaRPr>
          </a:p>
        </p:txBody>
      </p:sp>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25</a:t>
            </a:fld>
            <a:endParaRPr lang="en-US">
              <a:solidFill>
                <a:srgbClr val="B13F9A"/>
              </a:solidFill>
            </a:endParaRPr>
          </a:p>
        </p:txBody>
      </p:sp>
      <p:pic>
        <p:nvPicPr>
          <p:cNvPr id="6" name="Picture 5">
            <a:extLst>
              <a:ext uri="{FF2B5EF4-FFF2-40B4-BE49-F238E27FC236}">
                <a16:creationId xmlns:a16="http://schemas.microsoft.com/office/drawing/2014/main" id="{E1279305-6BB0-47A4-BE2E-D1FAC65B6248}"/>
              </a:ext>
            </a:extLst>
          </p:cNvPr>
          <p:cNvPicPr>
            <a:picLocks noChangeAspect="1"/>
          </p:cNvPicPr>
          <p:nvPr/>
        </p:nvPicPr>
        <p:blipFill>
          <a:blip r:embed="rId2"/>
          <a:stretch>
            <a:fillRect/>
          </a:stretch>
        </p:blipFill>
        <p:spPr>
          <a:xfrm>
            <a:off x="0" y="1752600"/>
            <a:ext cx="8060532" cy="4534049"/>
          </a:xfrm>
          <a:prstGeom prst="rect">
            <a:avLst/>
          </a:prstGeom>
        </p:spPr>
      </p:pic>
    </p:spTree>
    <p:extLst>
      <p:ext uri="{BB962C8B-B14F-4D97-AF65-F5344CB8AC3E}">
        <p14:creationId xmlns:p14="http://schemas.microsoft.com/office/powerpoint/2010/main" val="2607243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31323"/>
            <a:ext cx="6382584" cy="1143000"/>
          </a:xfrm>
        </p:spPr>
        <p:txBody>
          <a:bodyPr>
            <a:normAutofit fontScale="90000"/>
          </a:bodyPr>
          <a:lstStyle/>
          <a:p>
            <a:pPr algn="ctr"/>
            <a:r>
              <a:rPr lang="en-US" sz="4000" b="1" dirty="0">
                <a:solidFill>
                  <a:srgbClr val="660066"/>
                </a:solidFill>
              </a:rPr>
              <a:t>Theta Mu </a:t>
            </a:r>
            <a:r>
              <a:rPr lang="en-US" sz="4000" b="1" dirty="0" err="1">
                <a:solidFill>
                  <a:srgbClr val="660066"/>
                </a:solidFill>
              </a:rPr>
              <a:t>Mu</a:t>
            </a:r>
            <a:r>
              <a:rPr lang="en-US" sz="4000" b="1" dirty="0">
                <a:solidFill>
                  <a:srgbClr val="660066"/>
                </a:solidFill>
              </a:rPr>
              <a:t> chapter highlights (</a:t>
            </a:r>
            <a:r>
              <a:rPr lang="en-US" sz="4000" dirty="0">
                <a:solidFill>
                  <a:srgbClr val="660066"/>
                </a:solidFill>
              </a:rPr>
              <a:t>3</a:t>
            </a:r>
            <a:r>
              <a:rPr lang="en-US" sz="4000" b="1" dirty="0">
                <a:solidFill>
                  <a:srgbClr val="660066"/>
                </a:solidFill>
              </a:rPr>
              <a:t>/3)</a:t>
            </a:r>
            <a:endParaRPr lang="en-US" dirty="0">
              <a:solidFill>
                <a:srgbClr val="660066"/>
              </a:solidFill>
            </a:endParaRPr>
          </a:p>
        </p:txBody>
      </p:sp>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26</a:t>
            </a:fld>
            <a:endParaRPr lang="en-US">
              <a:solidFill>
                <a:srgbClr val="B13F9A"/>
              </a:solidFill>
            </a:endParaRPr>
          </a:p>
        </p:txBody>
      </p:sp>
      <p:pic>
        <p:nvPicPr>
          <p:cNvPr id="5" name="Picture 4">
            <a:extLst>
              <a:ext uri="{FF2B5EF4-FFF2-40B4-BE49-F238E27FC236}">
                <a16:creationId xmlns:a16="http://schemas.microsoft.com/office/drawing/2014/main" id="{68F8FD50-1D55-4F8D-A7DC-65804A1624B5}"/>
              </a:ext>
            </a:extLst>
          </p:cNvPr>
          <p:cNvPicPr>
            <a:picLocks noChangeAspect="1"/>
          </p:cNvPicPr>
          <p:nvPr/>
        </p:nvPicPr>
        <p:blipFill>
          <a:blip r:embed="rId2"/>
          <a:stretch>
            <a:fillRect/>
          </a:stretch>
        </p:blipFill>
        <p:spPr>
          <a:xfrm>
            <a:off x="228600" y="1828800"/>
            <a:ext cx="7654132" cy="4305449"/>
          </a:xfrm>
          <a:prstGeom prst="rect">
            <a:avLst/>
          </a:prstGeom>
        </p:spPr>
      </p:pic>
    </p:spTree>
    <p:extLst>
      <p:ext uri="{BB962C8B-B14F-4D97-AF65-F5344CB8AC3E}">
        <p14:creationId xmlns:p14="http://schemas.microsoft.com/office/powerpoint/2010/main" val="1363112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31323"/>
            <a:ext cx="6382584" cy="1143000"/>
          </a:xfrm>
        </p:spPr>
        <p:txBody>
          <a:bodyPr>
            <a:normAutofit fontScale="90000"/>
          </a:bodyPr>
          <a:lstStyle/>
          <a:p>
            <a:pPr algn="ctr"/>
            <a:r>
              <a:rPr lang="en-US" sz="4000" b="1" dirty="0">
                <a:solidFill>
                  <a:srgbClr val="660066"/>
                </a:solidFill>
              </a:rPr>
              <a:t>Iota mu </a:t>
            </a:r>
            <a:r>
              <a:rPr lang="en-US" sz="4000" b="1" dirty="0" err="1">
                <a:solidFill>
                  <a:srgbClr val="660066"/>
                </a:solidFill>
              </a:rPr>
              <a:t>mu</a:t>
            </a:r>
            <a:r>
              <a:rPr lang="en-US" sz="4000" b="1" dirty="0">
                <a:solidFill>
                  <a:srgbClr val="660066"/>
                </a:solidFill>
              </a:rPr>
              <a:t> Chapter highlights (1/3)</a:t>
            </a:r>
            <a:endParaRPr lang="en-US" dirty="0">
              <a:solidFill>
                <a:srgbClr val="660066"/>
              </a:solidFill>
            </a:endParaRPr>
          </a:p>
        </p:txBody>
      </p:sp>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27</a:t>
            </a:fld>
            <a:endParaRPr lang="en-US">
              <a:solidFill>
                <a:srgbClr val="B13F9A"/>
              </a:solidFill>
            </a:endParaRPr>
          </a:p>
        </p:txBody>
      </p:sp>
      <p:sp>
        <p:nvSpPr>
          <p:cNvPr id="6" name="Rectangle 5">
            <a:extLst>
              <a:ext uri="{FF2B5EF4-FFF2-40B4-BE49-F238E27FC236}">
                <a16:creationId xmlns:a16="http://schemas.microsoft.com/office/drawing/2014/main" id="{B8573EE4-BB0B-4448-8E3F-0616F27AEBF8}"/>
              </a:ext>
            </a:extLst>
          </p:cNvPr>
          <p:cNvSpPr/>
          <p:nvPr/>
        </p:nvSpPr>
        <p:spPr>
          <a:xfrm>
            <a:off x="457200" y="2057400"/>
            <a:ext cx="7239000" cy="3416320"/>
          </a:xfrm>
          <a:prstGeom prst="rect">
            <a:avLst/>
          </a:prstGeom>
        </p:spPr>
        <p:txBody>
          <a:bodyPr wrap="square">
            <a:spAutoFit/>
          </a:bodyPr>
          <a:lstStyle/>
          <a:p>
            <a:pPr marL="285750" indent="-285750">
              <a:buFont typeface="Arial" panose="020B0604020202020204" pitchFamily="34" charset="0"/>
              <a:buChar char="•"/>
            </a:pPr>
            <a:r>
              <a:rPr lang="en-US" dirty="0">
                <a:solidFill>
                  <a:srgbClr val="660066"/>
                </a:solidFill>
                <a:ea typeface="Calibri" panose="020F0502020204030204" pitchFamily="34" charset="0"/>
              </a:rPr>
              <a:t>Participated in virtual Achievement Week Programs</a:t>
            </a:r>
          </a:p>
          <a:p>
            <a:pPr marL="285750" indent="-285750">
              <a:buFont typeface="Arial" panose="020B0604020202020204" pitchFamily="34" charset="0"/>
              <a:buChar char="•"/>
            </a:pPr>
            <a:r>
              <a:rPr lang="en-US" dirty="0">
                <a:solidFill>
                  <a:srgbClr val="660066"/>
                </a:solidFill>
                <a:ea typeface="Calibri" panose="020F0502020204030204" pitchFamily="34" charset="0"/>
              </a:rPr>
              <a:t>Participated in IHQ’s virtual Founders’ Day Event </a:t>
            </a:r>
          </a:p>
          <a:p>
            <a:pPr marL="285750" indent="-285750">
              <a:buFont typeface="Arial" panose="020B0604020202020204" pitchFamily="34" charset="0"/>
              <a:buChar char="•"/>
            </a:pPr>
            <a:r>
              <a:rPr lang="en-US" dirty="0">
                <a:solidFill>
                  <a:srgbClr val="660066"/>
                </a:solidFill>
                <a:ea typeface="Calibri" panose="020F0502020204030204" pitchFamily="34" charset="0"/>
              </a:rPr>
              <a:t>Hosted virtual Reclamation event during Army vs Navy Football Game Weekend</a:t>
            </a:r>
          </a:p>
          <a:p>
            <a:pPr marL="285750" indent="-285750">
              <a:buFont typeface="Arial" panose="020B0604020202020204" pitchFamily="34" charset="0"/>
              <a:buChar char="•"/>
            </a:pPr>
            <a:r>
              <a:rPr lang="en-US" dirty="0">
                <a:solidFill>
                  <a:srgbClr val="660066"/>
                </a:solidFill>
                <a:ea typeface="Calibri" panose="020F0502020204030204" pitchFamily="34" charset="0"/>
              </a:rPr>
              <a:t>Donated food and clothing for the homeless over the holidays </a:t>
            </a:r>
          </a:p>
          <a:p>
            <a:pPr marL="285750" indent="-285750">
              <a:buFont typeface="Arial" panose="020B0604020202020204" pitchFamily="34" charset="0"/>
              <a:buChar char="•"/>
            </a:pPr>
            <a:r>
              <a:rPr lang="en-US" dirty="0">
                <a:solidFill>
                  <a:srgbClr val="660066"/>
                </a:solidFill>
                <a:ea typeface="Calibri" panose="020F0502020204030204" pitchFamily="34" charset="0"/>
              </a:rPr>
              <a:t>Adopted a family of 4 for the holidays</a:t>
            </a:r>
          </a:p>
          <a:p>
            <a:pPr marL="285750" indent="-285750">
              <a:buFont typeface="Arial" panose="020B0604020202020204" pitchFamily="34" charset="0"/>
              <a:buChar char="•"/>
            </a:pPr>
            <a:r>
              <a:rPr lang="en-US" dirty="0">
                <a:solidFill>
                  <a:srgbClr val="660066"/>
                </a:solidFill>
                <a:ea typeface="Calibri" panose="020F0502020204030204" pitchFamily="34" charset="0"/>
              </a:rPr>
              <a:t>Major Andrew Holmes, USMC, 4-05-Mu Rho, Naval Academy Ques was guest speaker for Sigma Gamma </a:t>
            </a:r>
            <a:r>
              <a:rPr lang="en-US" dirty="0" err="1">
                <a:solidFill>
                  <a:srgbClr val="660066"/>
                </a:solidFill>
                <a:ea typeface="Calibri" panose="020F0502020204030204" pitchFamily="34" charset="0"/>
              </a:rPr>
              <a:t>Gamma</a:t>
            </a:r>
            <a:r>
              <a:rPr lang="en-US" dirty="0">
                <a:solidFill>
                  <a:srgbClr val="660066"/>
                </a:solidFill>
                <a:ea typeface="Calibri" panose="020F0502020204030204" pitchFamily="34" charset="0"/>
              </a:rPr>
              <a:t> Chapter of the Omega Psi Phi Fraternity, Inc. (Okinawa, Japan) MLK event</a:t>
            </a:r>
          </a:p>
          <a:p>
            <a:pPr marL="285750" indent="-285750">
              <a:buFont typeface="Arial" panose="020B0604020202020204" pitchFamily="34" charset="0"/>
              <a:buChar char="•"/>
            </a:pPr>
            <a:r>
              <a:rPr lang="en-US" dirty="0">
                <a:solidFill>
                  <a:srgbClr val="660066"/>
                </a:solidFill>
                <a:ea typeface="Calibri" panose="020F0502020204030204" pitchFamily="34" charset="0"/>
              </a:rPr>
              <a:t>First Vice Grand Basileus, Bro Ricky Lewis installed IMM Chapter Officers at Swearing in Ceremony </a:t>
            </a:r>
          </a:p>
          <a:p>
            <a:pPr marL="285750" indent="-285750">
              <a:buFont typeface="Arial" panose="020B0604020202020204" pitchFamily="34" charset="0"/>
              <a:buChar char="•"/>
            </a:pPr>
            <a:r>
              <a:rPr lang="en-US" dirty="0">
                <a:solidFill>
                  <a:srgbClr val="660066"/>
                </a:solidFill>
                <a:ea typeface="Calibri" panose="020F0502020204030204" pitchFamily="34" charset="0"/>
              </a:rPr>
              <a:t>Participated in several Get out to Vote events</a:t>
            </a:r>
          </a:p>
        </p:txBody>
      </p:sp>
    </p:spTree>
    <p:extLst>
      <p:ext uri="{BB962C8B-B14F-4D97-AF65-F5344CB8AC3E}">
        <p14:creationId xmlns:p14="http://schemas.microsoft.com/office/powerpoint/2010/main" val="325633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31323"/>
            <a:ext cx="6382584" cy="1143000"/>
          </a:xfrm>
        </p:spPr>
        <p:txBody>
          <a:bodyPr>
            <a:normAutofit fontScale="90000"/>
          </a:bodyPr>
          <a:lstStyle/>
          <a:p>
            <a:pPr algn="ctr"/>
            <a:r>
              <a:rPr lang="en-US" sz="4000" b="1" dirty="0">
                <a:solidFill>
                  <a:srgbClr val="660066"/>
                </a:solidFill>
              </a:rPr>
              <a:t>Iota mu </a:t>
            </a:r>
            <a:r>
              <a:rPr lang="en-US" sz="4000" b="1" dirty="0" err="1">
                <a:solidFill>
                  <a:srgbClr val="660066"/>
                </a:solidFill>
              </a:rPr>
              <a:t>mu</a:t>
            </a:r>
            <a:r>
              <a:rPr lang="en-US" sz="4000" b="1" dirty="0">
                <a:solidFill>
                  <a:srgbClr val="660066"/>
                </a:solidFill>
              </a:rPr>
              <a:t> Chapter highlights (2/3)</a:t>
            </a:r>
            <a:endParaRPr lang="en-US" dirty="0">
              <a:solidFill>
                <a:srgbClr val="660066"/>
              </a:solidFill>
            </a:endParaRPr>
          </a:p>
        </p:txBody>
      </p:sp>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28</a:t>
            </a:fld>
            <a:endParaRPr lang="en-US">
              <a:solidFill>
                <a:srgbClr val="B13F9A"/>
              </a:solidFill>
            </a:endParaRPr>
          </a:p>
        </p:txBody>
      </p:sp>
      <p:sp>
        <p:nvSpPr>
          <p:cNvPr id="6" name="Rectangle 5">
            <a:extLst>
              <a:ext uri="{FF2B5EF4-FFF2-40B4-BE49-F238E27FC236}">
                <a16:creationId xmlns:a16="http://schemas.microsoft.com/office/drawing/2014/main" id="{B8573EE4-BB0B-4448-8E3F-0616F27AEBF8}"/>
              </a:ext>
            </a:extLst>
          </p:cNvPr>
          <p:cNvSpPr/>
          <p:nvPr/>
        </p:nvSpPr>
        <p:spPr>
          <a:xfrm>
            <a:off x="457200" y="1752600"/>
            <a:ext cx="7239000" cy="923330"/>
          </a:xfrm>
          <a:prstGeom prst="rect">
            <a:avLst/>
          </a:prstGeom>
        </p:spPr>
        <p:txBody>
          <a:bodyPr wrap="square">
            <a:spAutoFit/>
          </a:bodyPr>
          <a:lstStyle/>
          <a:p>
            <a:pPr marL="285750" indent="-285750">
              <a:buFont typeface="Arial" panose="020B0604020202020204" pitchFamily="34" charset="0"/>
              <a:buChar char="•"/>
            </a:pPr>
            <a:r>
              <a:rPr lang="en-US" dirty="0">
                <a:solidFill>
                  <a:srgbClr val="660066"/>
                </a:solidFill>
                <a:ea typeface="Calibri" panose="020F0502020204030204" pitchFamily="34" charset="0"/>
              </a:rPr>
              <a:t>Bro Cedric Jefferson, 8-05 Mu Rho and Bro Reginald Sealey, 12-05-Mu Rho, both Naval Academy Graduates were promoted to the rank of Lieutenant Colonel, United States Marine Corps</a:t>
            </a:r>
          </a:p>
        </p:txBody>
      </p:sp>
      <p:pic>
        <p:nvPicPr>
          <p:cNvPr id="4" name="Picture 3">
            <a:extLst>
              <a:ext uri="{FF2B5EF4-FFF2-40B4-BE49-F238E27FC236}">
                <a16:creationId xmlns:a16="http://schemas.microsoft.com/office/drawing/2014/main" id="{2098EC89-82D7-42A6-83A9-E450ACC9F2DF}"/>
              </a:ext>
            </a:extLst>
          </p:cNvPr>
          <p:cNvPicPr>
            <a:picLocks noChangeAspect="1"/>
          </p:cNvPicPr>
          <p:nvPr/>
        </p:nvPicPr>
        <p:blipFill>
          <a:blip r:embed="rId2"/>
          <a:stretch>
            <a:fillRect/>
          </a:stretch>
        </p:blipFill>
        <p:spPr>
          <a:xfrm>
            <a:off x="990600" y="2895599"/>
            <a:ext cx="2133600" cy="3089453"/>
          </a:xfrm>
          <a:prstGeom prst="rect">
            <a:avLst/>
          </a:prstGeom>
        </p:spPr>
      </p:pic>
      <p:sp>
        <p:nvSpPr>
          <p:cNvPr id="7" name="Rectangle 6">
            <a:extLst>
              <a:ext uri="{FF2B5EF4-FFF2-40B4-BE49-F238E27FC236}">
                <a16:creationId xmlns:a16="http://schemas.microsoft.com/office/drawing/2014/main" id="{5F80DC41-F9D0-4209-90F2-9E0349B067BB}"/>
              </a:ext>
            </a:extLst>
          </p:cNvPr>
          <p:cNvSpPr/>
          <p:nvPr/>
        </p:nvSpPr>
        <p:spPr>
          <a:xfrm>
            <a:off x="723900" y="5985052"/>
            <a:ext cx="3352800" cy="338554"/>
          </a:xfrm>
          <a:prstGeom prst="rect">
            <a:avLst/>
          </a:prstGeom>
        </p:spPr>
        <p:txBody>
          <a:bodyPr wrap="square">
            <a:spAutoFit/>
          </a:bodyPr>
          <a:lstStyle/>
          <a:p>
            <a:r>
              <a:rPr lang="en-US" sz="1600" dirty="0">
                <a:solidFill>
                  <a:srgbClr val="002060"/>
                </a:solidFill>
              </a:rPr>
              <a:t>Major Cedric Jefferson, USMC</a:t>
            </a:r>
            <a:endParaRPr lang="en-US" sz="1600" dirty="0">
              <a:solidFill>
                <a:srgbClr val="660066"/>
              </a:solidFill>
              <a:ea typeface="Calibri" panose="020F0502020204030204" pitchFamily="34" charset="0"/>
            </a:endParaRPr>
          </a:p>
        </p:txBody>
      </p:sp>
      <p:pic>
        <p:nvPicPr>
          <p:cNvPr id="5" name="Picture 4">
            <a:extLst>
              <a:ext uri="{FF2B5EF4-FFF2-40B4-BE49-F238E27FC236}">
                <a16:creationId xmlns:a16="http://schemas.microsoft.com/office/drawing/2014/main" id="{04D0D0A2-4514-497B-A656-416EEC76F08C}"/>
              </a:ext>
            </a:extLst>
          </p:cNvPr>
          <p:cNvPicPr>
            <a:picLocks noChangeAspect="1"/>
          </p:cNvPicPr>
          <p:nvPr/>
        </p:nvPicPr>
        <p:blipFill>
          <a:blip r:embed="rId3"/>
          <a:stretch>
            <a:fillRect/>
          </a:stretch>
        </p:blipFill>
        <p:spPr>
          <a:xfrm>
            <a:off x="5184648" y="2895600"/>
            <a:ext cx="2133600" cy="3089453"/>
          </a:xfrm>
          <a:prstGeom prst="rect">
            <a:avLst/>
          </a:prstGeom>
        </p:spPr>
      </p:pic>
      <p:sp>
        <p:nvSpPr>
          <p:cNvPr id="8" name="Rectangle 7">
            <a:extLst>
              <a:ext uri="{FF2B5EF4-FFF2-40B4-BE49-F238E27FC236}">
                <a16:creationId xmlns:a16="http://schemas.microsoft.com/office/drawing/2014/main" id="{959E0F41-298B-4D2A-BF41-7E8106106281}"/>
              </a:ext>
            </a:extLst>
          </p:cNvPr>
          <p:cNvSpPr/>
          <p:nvPr/>
        </p:nvSpPr>
        <p:spPr>
          <a:xfrm>
            <a:off x="4876800" y="5952415"/>
            <a:ext cx="3276600" cy="369332"/>
          </a:xfrm>
          <a:prstGeom prst="rect">
            <a:avLst/>
          </a:prstGeom>
        </p:spPr>
        <p:txBody>
          <a:bodyPr wrap="square">
            <a:spAutoFit/>
          </a:bodyPr>
          <a:lstStyle/>
          <a:p>
            <a:r>
              <a:rPr lang="en-US" dirty="0">
                <a:latin typeface="Helvetica" panose="020B0604020202020204" pitchFamily="34" charset="0"/>
                <a:ea typeface="Calibri" panose="020F0502020204030204" pitchFamily="34" charset="0"/>
              </a:rPr>
              <a:t> </a:t>
            </a:r>
            <a:r>
              <a:rPr lang="en-US" sz="1600" dirty="0">
                <a:solidFill>
                  <a:srgbClr val="002060"/>
                </a:solidFill>
                <a:latin typeface="Trebuchet MS" panose="020B0603020202020204" pitchFamily="34" charset="0"/>
                <a:ea typeface="Calibri" panose="020F0502020204030204" pitchFamily="34" charset="0"/>
              </a:rPr>
              <a:t>Major Reginald Sealey, II, USMC </a:t>
            </a:r>
            <a:endParaRPr lang="en-US" sz="1600" dirty="0">
              <a:solidFill>
                <a:srgbClr val="002060"/>
              </a:solidFill>
              <a:effectLst/>
              <a:latin typeface="Trebuchet MS" panose="020B0603020202020204" pitchFamily="34" charset="0"/>
              <a:ea typeface="Calibri" panose="020F0502020204030204" pitchFamily="34" charset="0"/>
            </a:endParaRPr>
          </a:p>
        </p:txBody>
      </p:sp>
    </p:spTree>
    <p:extLst>
      <p:ext uri="{BB962C8B-B14F-4D97-AF65-F5344CB8AC3E}">
        <p14:creationId xmlns:p14="http://schemas.microsoft.com/office/powerpoint/2010/main" val="2505469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29</a:t>
            </a:fld>
            <a:endParaRPr lang="en-US" dirty="0">
              <a:solidFill>
                <a:srgbClr val="B13F9A"/>
              </a:solidFill>
            </a:endParaRPr>
          </a:p>
        </p:txBody>
      </p:sp>
      <p:sp>
        <p:nvSpPr>
          <p:cNvPr id="6" name="Rectangle 5">
            <a:extLst>
              <a:ext uri="{FF2B5EF4-FFF2-40B4-BE49-F238E27FC236}">
                <a16:creationId xmlns:a16="http://schemas.microsoft.com/office/drawing/2014/main" id="{B8573EE4-BB0B-4448-8E3F-0616F27AEBF8}"/>
              </a:ext>
            </a:extLst>
          </p:cNvPr>
          <p:cNvSpPr/>
          <p:nvPr/>
        </p:nvSpPr>
        <p:spPr>
          <a:xfrm>
            <a:off x="0" y="1674113"/>
            <a:ext cx="8001000" cy="2308324"/>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660066"/>
                </a:solidFill>
                <a:ea typeface="Calibri" panose="020F0502020204030204" pitchFamily="34" charset="0"/>
              </a:rPr>
              <a:t>Bro Jonathan Lee (3-20-IMM) was selected as Regimental Commander, the 2nd highest ranking position at the US Naval Academy and is serving along with the 1st Black Female, Brigade Commander, the highest-ranking position at USNA. Living Black History!</a:t>
            </a:r>
          </a:p>
          <a:p>
            <a:endParaRPr lang="en-US" sz="1600" dirty="0">
              <a:solidFill>
                <a:srgbClr val="660066"/>
              </a:solidFill>
              <a:ea typeface="Calibri" panose="020F0502020204030204" pitchFamily="34" charset="0"/>
            </a:endParaRPr>
          </a:p>
          <a:p>
            <a:pPr marL="285750" indent="-285750">
              <a:buFont typeface="Arial" panose="020B0604020202020204" pitchFamily="34" charset="0"/>
              <a:buChar char="•"/>
            </a:pPr>
            <a:r>
              <a:rPr lang="en-US" sz="1600" dirty="0">
                <a:solidFill>
                  <a:srgbClr val="660066"/>
                </a:solidFill>
                <a:ea typeface="Calibri" panose="020F0502020204030204" pitchFamily="34" charset="0"/>
              </a:rPr>
              <a:t>Bro Cameron Kinley (2-19-IMM) was selected to participate in The All-Star Hula Bowl Classic, college football game in Honolulu, Hawaii. This game recognizes some of the top collegiate football players in the country and internationally; in many cases these players go on to play in the NFL.</a:t>
            </a:r>
          </a:p>
        </p:txBody>
      </p:sp>
      <p:sp>
        <p:nvSpPr>
          <p:cNvPr id="8" name="Title 1">
            <a:extLst>
              <a:ext uri="{FF2B5EF4-FFF2-40B4-BE49-F238E27FC236}">
                <a16:creationId xmlns:a16="http://schemas.microsoft.com/office/drawing/2014/main" id="{DCC4DDF3-0C5D-4DEE-828F-B5D3BC813CED}"/>
              </a:ext>
            </a:extLst>
          </p:cNvPr>
          <p:cNvSpPr>
            <a:spLocks noGrp="1"/>
          </p:cNvSpPr>
          <p:nvPr>
            <p:ph type="title"/>
          </p:nvPr>
        </p:nvSpPr>
        <p:spPr>
          <a:xfrm>
            <a:off x="685800" y="228600"/>
            <a:ext cx="7239000" cy="1143000"/>
          </a:xfrm>
        </p:spPr>
        <p:txBody>
          <a:bodyPr>
            <a:normAutofit fontScale="90000"/>
          </a:bodyPr>
          <a:lstStyle/>
          <a:p>
            <a:pPr algn="ctr"/>
            <a:r>
              <a:rPr lang="en-US" sz="4000" b="1" dirty="0">
                <a:solidFill>
                  <a:srgbClr val="660066"/>
                </a:solidFill>
              </a:rPr>
              <a:t>Iota mu </a:t>
            </a:r>
            <a:r>
              <a:rPr lang="en-US" sz="4000" b="1" dirty="0" err="1">
                <a:solidFill>
                  <a:srgbClr val="660066"/>
                </a:solidFill>
              </a:rPr>
              <a:t>mu</a:t>
            </a:r>
            <a:r>
              <a:rPr lang="en-US" sz="4000" b="1" dirty="0">
                <a:solidFill>
                  <a:srgbClr val="660066"/>
                </a:solidFill>
              </a:rPr>
              <a:t> Chapter highlights (3/3)</a:t>
            </a:r>
            <a:endParaRPr lang="en-US" dirty="0">
              <a:solidFill>
                <a:srgbClr val="660066"/>
              </a:solidFill>
            </a:endParaRPr>
          </a:p>
        </p:txBody>
      </p:sp>
      <p:pic>
        <p:nvPicPr>
          <p:cNvPr id="4" name="Picture 3">
            <a:extLst>
              <a:ext uri="{FF2B5EF4-FFF2-40B4-BE49-F238E27FC236}">
                <a16:creationId xmlns:a16="http://schemas.microsoft.com/office/drawing/2014/main" id="{10CF4C0D-E268-4DBC-8DC9-AF1387416B50}"/>
              </a:ext>
            </a:extLst>
          </p:cNvPr>
          <p:cNvPicPr>
            <a:picLocks noChangeAspect="1"/>
          </p:cNvPicPr>
          <p:nvPr/>
        </p:nvPicPr>
        <p:blipFill rotWithShape="1">
          <a:blip r:embed="rId2"/>
          <a:srcRect t="8867"/>
          <a:stretch/>
        </p:blipFill>
        <p:spPr>
          <a:xfrm>
            <a:off x="5625215" y="3810000"/>
            <a:ext cx="1676400" cy="2427426"/>
          </a:xfrm>
          <a:prstGeom prst="rect">
            <a:avLst/>
          </a:prstGeom>
        </p:spPr>
      </p:pic>
      <p:pic>
        <p:nvPicPr>
          <p:cNvPr id="2" name="Picture 1">
            <a:extLst>
              <a:ext uri="{FF2B5EF4-FFF2-40B4-BE49-F238E27FC236}">
                <a16:creationId xmlns:a16="http://schemas.microsoft.com/office/drawing/2014/main" id="{F7050BA3-ADFB-46E8-8310-917999BA4C9D}"/>
              </a:ext>
            </a:extLst>
          </p:cNvPr>
          <p:cNvPicPr>
            <a:picLocks noChangeAspect="1"/>
          </p:cNvPicPr>
          <p:nvPr/>
        </p:nvPicPr>
        <p:blipFill>
          <a:blip r:embed="rId3"/>
          <a:stretch>
            <a:fillRect/>
          </a:stretch>
        </p:blipFill>
        <p:spPr>
          <a:xfrm>
            <a:off x="192004" y="4017109"/>
            <a:ext cx="1676400" cy="2427427"/>
          </a:xfrm>
          <a:prstGeom prst="rect">
            <a:avLst/>
          </a:prstGeom>
        </p:spPr>
      </p:pic>
      <p:sp>
        <p:nvSpPr>
          <p:cNvPr id="7" name="Rectangle 6">
            <a:extLst>
              <a:ext uri="{FF2B5EF4-FFF2-40B4-BE49-F238E27FC236}">
                <a16:creationId xmlns:a16="http://schemas.microsoft.com/office/drawing/2014/main" id="{56994308-C43D-4694-A2BD-57C80103877F}"/>
              </a:ext>
            </a:extLst>
          </p:cNvPr>
          <p:cNvSpPr/>
          <p:nvPr/>
        </p:nvSpPr>
        <p:spPr>
          <a:xfrm>
            <a:off x="5625215" y="6217694"/>
            <a:ext cx="1676401" cy="338554"/>
          </a:xfrm>
          <a:prstGeom prst="rect">
            <a:avLst/>
          </a:prstGeom>
        </p:spPr>
        <p:txBody>
          <a:bodyPr wrap="square">
            <a:spAutoFit/>
          </a:bodyPr>
          <a:lstStyle/>
          <a:p>
            <a:r>
              <a:rPr lang="en-US" sz="1600" dirty="0">
                <a:solidFill>
                  <a:srgbClr val="002060"/>
                </a:solidFill>
              </a:rPr>
              <a:t>Cameron Kinley</a:t>
            </a:r>
            <a:endParaRPr lang="en-US" sz="1600" dirty="0">
              <a:solidFill>
                <a:srgbClr val="660066"/>
              </a:solidFill>
              <a:ea typeface="Calibri" panose="020F0502020204030204" pitchFamily="34" charset="0"/>
            </a:endParaRPr>
          </a:p>
        </p:txBody>
      </p:sp>
      <p:sp>
        <p:nvSpPr>
          <p:cNvPr id="9" name="Rectangle 8">
            <a:extLst>
              <a:ext uri="{FF2B5EF4-FFF2-40B4-BE49-F238E27FC236}">
                <a16:creationId xmlns:a16="http://schemas.microsoft.com/office/drawing/2014/main" id="{CD49A01A-A7ED-4C2D-8DF2-4DE719BC6254}"/>
              </a:ext>
            </a:extLst>
          </p:cNvPr>
          <p:cNvSpPr/>
          <p:nvPr/>
        </p:nvSpPr>
        <p:spPr>
          <a:xfrm>
            <a:off x="1868405" y="5183887"/>
            <a:ext cx="3389395" cy="584775"/>
          </a:xfrm>
          <a:prstGeom prst="rect">
            <a:avLst/>
          </a:prstGeom>
        </p:spPr>
        <p:txBody>
          <a:bodyPr wrap="square">
            <a:spAutoFit/>
          </a:bodyPr>
          <a:lstStyle/>
          <a:p>
            <a:r>
              <a:rPr lang="en-US" sz="1600" dirty="0">
                <a:solidFill>
                  <a:srgbClr val="002060"/>
                </a:solidFill>
              </a:rPr>
              <a:t>Cameron Kinley and Jonathon Lee (Regimental Commander)</a:t>
            </a:r>
            <a:endParaRPr lang="en-US" sz="1600" dirty="0">
              <a:solidFill>
                <a:srgbClr val="660066"/>
              </a:solidFill>
              <a:ea typeface="Calibri" panose="020F0502020204030204" pitchFamily="34" charset="0"/>
            </a:endParaRPr>
          </a:p>
        </p:txBody>
      </p:sp>
    </p:spTree>
    <p:extLst>
      <p:ext uri="{BB962C8B-B14F-4D97-AF65-F5344CB8AC3E}">
        <p14:creationId xmlns:p14="http://schemas.microsoft.com/office/powerpoint/2010/main" val="2159676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713" y="762000"/>
            <a:ext cx="6382584" cy="1143000"/>
          </a:xfrm>
        </p:spPr>
        <p:txBody>
          <a:bodyPr>
            <a:normAutofit fontScale="90000"/>
          </a:bodyPr>
          <a:lstStyle/>
          <a:p>
            <a:pPr algn="ctr"/>
            <a:r>
              <a:rPr lang="en-US" sz="4000" b="1" dirty="0">
                <a:solidFill>
                  <a:srgbClr val="660066"/>
                </a:solidFill>
              </a:rPr>
              <a:t>Updates Since Fall Council Meeting</a:t>
            </a:r>
            <a:br>
              <a:rPr lang="en-US" sz="4000" b="1" dirty="0">
                <a:solidFill>
                  <a:srgbClr val="660066"/>
                </a:solidFill>
              </a:rPr>
            </a:br>
            <a:endParaRPr lang="en-US" dirty="0">
              <a:solidFill>
                <a:srgbClr val="660066"/>
              </a:solidFill>
            </a:endParaRPr>
          </a:p>
        </p:txBody>
      </p:sp>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3</a:t>
            </a:fld>
            <a:endParaRPr lang="en-US">
              <a:solidFill>
                <a:srgbClr val="B13F9A"/>
              </a:solidFill>
            </a:endParaRPr>
          </a:p>
        </p:txBody>
      </p:sp>
      <p:sp>
        <p:nvSpPr>
          <p:cNvPr id="6" name="Rectangle 5">
            <a:extLst>
              <a:ext uri="{FF2B5EF4-FFF2-40B4-BE49-F238E27FC236}">
                <a16:creationId xmlns:a16="http://schemas.microsoft.com/office/drawing/2014/main" id="{B8573EE4-BB0B-4448-8E3F-0616F27AEBF8}"/>
              </a:ext>
            </a:extLst>
          </p:cNvPr>
          <p:cNvSpPr/>
          <p:nvPr/>
        </p:nvSpPr>
        <p:spPr>
          <a:xfrm>
            <a:off x="304800" y="1568357"/>
            <a:ext cx="7543800" cy="5324535"/>
          </a:xfrm>
          <a:prstGeom prst="rect">
            <a:avLst/>
          </a:prstGeom>
        </p:spPr>
        <p:txBody>
          <a:bodyPr wrap="square">
            <a:spAutoFit/>
          </a:bodyPr>
          <a:lstStyle/>
          <a:p>
            <a:r>
              <a:rPr lang="en-US" b="1" u="sng" dirty="0">
                <a:solidFill>
                  <a:srgbClr val="660066"/>
                </a:solidFill>
                <a:ea typeface="Calibri" panose="020F0502020204030204" pitchFamily="34" charset="0"/>
              </a:rPr>
              <a:t>CORRIDOR I CHAPTER ACCOMPLISHMENTS</a:t>
            </a:r>
          </a:p>
          <a:p>
            <a:endParaRPr lang="en-US" b="1" u="sng" dirty="0">
              <a:solidFill>
                <a:srgbClr val="660066"/>
              </a:solidFill>
              <a:ea typeface="Calibri" panose="020F0502020204030204" pitchFamily="34" charset="0"/>
            </a:endParaRP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Supplemental educational programs for high school students conducted by chapters</a:t>
            </a: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Planned hosting of a televised program focused on community uplift</a:t>
            </a: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Chapters planned and executed several food drives and donation throughout Corridor I</a:t>
            </a: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Donations (clothing, blankets, household supplies, toothbrushes, desks/chairs) by chapters</a:t>
            </a: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Chapters assisted families in need during the holidays throughout Corridor I</a:t>
            </a: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Events honoring Dr. Martin Luther King, Jr were done by chapters</a:t>
            </a: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Chapters also planned and hosted Health Initiatives</a:t>
            </a: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Clothing and coat drives hosted by chapters in support of those in need in Corridor I</a:t>
            </a:r>
            <a:endParaRPr lang="en-US" sz="900" dirty="0">
              <a:solidFill>
                <a:srgbClr val="660066"/>
              </a:solidFill>
              <a:ea typeface="Calibri" panose="020F0502020204030204" pitchFamily="34" charset="0"/>
            </a:endParaRPr>
          </a:p>
        </p:txBody>
      </p:sp>
    </p:spTree>
    <p:extLst>
      <p:ext uri="{BB962C8B-B14F-4D97-AF65-F5344CB8AC3E}">
        <p14:creationId xmlns:p14="http://schemas.microsoft.com/office/powerpoint/2010/main" val="1075137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30</a:t>
            </a:fld>
            <a:endParaRPr lang="en-US">
              <a:solidFill>
                <a:srgbClr val="B13F9A"/>
              </a:solidFill>
            </a:endParaRPr>
          </a:p>
        </p:txBody>
      </p:sp>
      <p:sp>
        <p:nvSpPr>
          <p:cNvPr id="6" name="Rectangle 5">
            <a:extLst>
              <a:ext uri="{FF2B5EF4-FFF2-40B4-BE49-F238E27FC236}">
                <a16:creationId xmlns:a16="http://schemas.microsoft.com/office/drawing/2014/main" id="{B8573EE4-BB0B-4448-8E3F-0616F27AEBF8}"/>
              </a:ext>
            </a:extLst>
          </p:cNvPr>
          <p:cNvSpPr/>
          <p:nvPr/>
        </p:nvSpPr>
        <p:spPr>
          <a:xfrm>
            <a:off x="457200" y="1524000"/>
            <a:ext cx="7239000" cy="4955203"/>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November:  Iota Nu seated the slate of elected officers in November.  Brothers assumed the following offices: Brother Aurelio Burton, Basileus; Brother Anthony Dorsey, Vice-Basileus; Brother </a:t>
            </a:r>
            <a:r>
              <a:rPr lang="en-US" dirty="0" err="1">
                <a:solidFill>
                  <a:srgbClr val="660066"/>
                </a:solidFill>
                <a:ea typeface="Calibri" panose="020F0502020204030204" pitchFamily="34" charset="0"/>
              </a:rPr>
              <a:t>Azagio</a:t>
            </a:r>
            <a:r>
              <a:rPr lang="en-US" dirty="0">
                <a:solidFill>
                  <a:srgbClr val="660066"/>
                </a:solidFill>
                <a:ea typeface="Calibri" panose="020F0502020204030204" pitchFamily="34" charset="0"/>
              </a:rPr>
              <a:t> Herd (Alpha Delta Gamma Undergraduate Chapter), 2nd Vice-Basileus; Brother Edwin Kolen, Keeper of Records and Seal; Brother Brian Wilson, Keeper of Finance; Brother Michael Bennett, Chaplain; Brother Michael Grim, Chapter Reporter; Brother Dwayne Adams, Parliamentarian; Brother Jon Story, Keeper of Peace; and Brother Charles Gibson assuming the role of Immediate Past Basileus. </a:t>
            </a: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Iota Nu and Alpha Delta Gamma Chapters hosted a Virtual Achievement Week Awards Celebration on November 16, 2020. This celebration honored Omega men and individuals for their contributions in uplifting the Harford County community.  Other activities included attending church service, a Virtual Founder Day Celebration, membership and PPE donation to Boys and Girls Club and a laptop donation to the Edgewood Elementary School.</a:t>
            </a:r>
          </a:p>
        </p:txBody>
      </p:sp>
      <p:sp>
        <p:nvSpPr>
          <p:cNvPr id="7" name="Title 1">
            <a:extLst>
              <a:ext uri="{FF2B5EF4-FFF2-40B4-BE49-F238E27FC236}">
                <a16:creationId xmlns:a16="http://schemas.microsoft.com/office/drawing/2014/main" id="{575A3CDD-4583-4961-8FA0-EE854D1C9A29}"/>
              </a:ext>
            </a:extLst>
          </p:cNvPr>
          <p:cNvSpPr>
            <a:spLocks noGrp="1"/>
          </p:cNvSpPr>
          <p:nvPr>
            <p:ph type="title"/>
          </p:nvPr>
        </p:nvSpPr>
        <p:spPr>
          <a:xfrm>
            <a:off x="1104900" y="152400"/>
            <a:ext cx="5943600" cy="1143000"/>
          </a:xfrm>
        </p:spPr>
        <p:txBody>
          <a:bodyPr>
            <a:normAutofit fontScale="90000"/>
          </a:bodyPr>
          <a:lstStyle/>
          <a:p>
            <a:pPr algn="ctr"/>
            <a:r>
              <a:rPr lang="en-US" sz="4000" b="1" dirty="0">
                <a:solidFill>
                  <a:srgbClr val="660066"/>
                </a:solidFill>
              </a:rPr>
              <a:t>Iota nu Chapter highlights (1/3)</a:t>
            </a:r>
            <a:endParaRPr lang="en-US" dirty="0">
              <a:solidFill>
                <a:srgbClr val="660066"/>
              </a:solidFill>
            </a:endParaRPr>
          </a:p>
        </p:txBody>
      </p:sp>
    </p:spTree>
    <p:extLst>
      <p:ext uri="{BB962C8B-B14F-4D97-AF65-F5344CB8AC3E}">
        <p14:creationId xmlns:p14="http://schemas.microsoft.com/office/powerpoint/2010/main" val="2609558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31</a:t>
            </a:fld>
            <a:endParaRPr lang="en-US">
              <a:solidFill>
                <a:srgbClr val="B13F9A"/>
              </a:solidFill>
            </a:endParaRPr>
          </a:p>
        </p:txBody>
      </p:sp>
      <p:sp>
        <p:nvSpPr>
          <p:cNvPr id="6" name="Rectangle 5">
            <a:extLst>
              <a:ext uri="{FF2B5EF4-FFF2-40B4-BE49-F238E27FC236}">
                <a16:creationId xmlns:a16="http://schemas.microsoft.com/office/drawing/2014/main" id="{B8573EE4-BB0B-4448-8E3F-0616F27AEBF8}"/>
              </a:ext>
            </a:extLst>
          </p:cNvPr>
          <p:cNvSpPr/>
          <p:nvPr/>
        </p:nvSpPr>
        <p:spPr>
          <a:xfrm>
            <a:off x="457200" y="1752600"/>
            <a:ext cx="7239000" cy="5232202"/>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Iota Nu conducted its first highway clean-up project of the Fraternal Year in December by removing trash from stretches of roadsides in Aberdeen, MD.  Brother Eric Story, Iota Nu’s Highway Cleanup chairperson lead the effort and organized the chapter to fulfill </a:t>
            </a:r>
            <a:r>
              <a:rPr lang="en-US" dirty="0" err="1">
                <a:solidFill>
                  <a:srgbClr val="660066"/>
                </a:solidFill>
                <a:ea typeface="Calibri" panose="020F0502020204030204" pitchFamily="34" charset="0"/>
              </a:rPr>
              <a:t>fulfill</a:t>
            </a:r>
            <a:r>
              <a:rPr lang="en-US" dirty="0">
                <a:solidFill>
                  <a:srgbClr val="660066"/>
                </a:solidFill>
                <a:ea typeface="Calibri" panose="020F0502020204030204" pitchFamily="34" charset="0"/>
              </a:rPr>
              <a:t> the chapter’s “Adopt-a-Highway” commitment. The highway cleanup up activity provides an opportunity for camaraderie for chapter members and a golden opportunity for service to the community. </a:t>
            </a: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Brother Michael Bennett coordinated Iota Nu’s participation in adopting five (5) families from the Harford House of Aberdeen during the Christmas Holidays. The members from each family provided a holiday wish list of items, and Iota Nu came through with all items the families requested and more.  Additionally, Brother Bennett coordinated Iota Nu’s support of the Aberdeen Middle School “Holiday Healthy Heart Food Give-Away”. The event provided students and their families with food, board games, coats, cooking accessories, clothing many more holiday giveaways.  </a:t>
            </a:r>
            <a:endParaRPr lang="en-US" sz="1400" dirty="0">
              <a:solidFill>
                <a:srgbClr val="660066"/>
              </a:solidFill>
              <a:ea typeface="Calibri" panose="020F0502020204030204" pitchFamily="34" charset="0"/>
            </a:endParaRPr>
          </a:p>
        </p:txBody>
      </p:sp>
      <p:sp>
        <p:nvSpPr>
          <p:cNvPr id="7" name="Title 1">
            <a:extLst>
              <a:ext uri="{FF2B5EF4-FFF2-40B4-BE49-F238E27FC236}">
                <a16:creationId xmlns:a16="http://schemas.microsoft.com/office/drawing/2014/main" id="{DE7A46C5-7AE9-4510-A137-0F8C18ADE016}"/>
              </a:ext>
            </a:extLst>
          </p:cNvPr>
          <p:cNvSpPr>
            <a:spLocks noGrp="1"/>
          </p:cNvSpPr>
          <p:nvPr>
            <p:ph type="title"/>
          </p:nvPr>
        </p:nvSpPr>
        <p:spPr>
          <a:xfrm>
            <a:off x="800100" y="152400"/>
            <a:ext cx="6553200" cy="1143000"/>
          </a:xfrm>
        </p:spPr>
        <p:txBody>
          <a:bodyPr>
            <a:normAutofit fontScale="90000"/>
          </a:bodyPr>
          <a:lstStyle/>
          <a:p>
            <a:pPr algn="ctr"/>
            <a:r>
              <a:rPr lang="en-US" sz="4000" b="1" dirty="0">
                <a:solidFill>
                  <a:srgbClr val="660066"/>
                </a:solidFill>
              </a:rPr>
              <a:t>Iota nu Chapter highlights (2/3)</a:t>
            </a:r>
            <a:endParaRPr lang="en-US" dirty="0">
              <a:solidFill>
                <a:srgbClr val="660066"/>
              </a:solidFill>
            </a:endParaRPr>
          </a:p>
        </p:txBody>
      </p:sp>
    </p:spTree>
    <p:extLst>
      <p:ext uri="{BB962C8B-B14F-4D97-AF65-F5344CB8AC3E}">
        <p14:creationId xmlns:p14="http://schemas.microsoft.com/office/powerpoint/2010/main" val="369050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32</a:t>
            </a:fld>
            <a:endParaRPr lang="en-US">
              <a:solidFill>
                <a:srgbClr val="B13F9A"/>
              </a:solidFill>
            </a:endParaRPr>
          </a:p>
        </p:txBody>
      </p:sp>
      <p:sp>
        <p:nvSpPr>
          <p:cNvPr id="6" name="Rectangle 5">
            <a:extLst>
              <a:ext uri="{FF2B5EF4-FFF2-40B4-BE49-F238E27FC236}">
                <a16:creationId xmlns:a16="http://schemas.microsoft.com/office/drawing/2014/main" id="{B8573EE4-BB0B-4448-8E3F-0616F27AEBF8}"/>
              </a:ext>
            </a:extLst>
          </p:cNvPr>
          <p:cNvSpPr/>
          <p:nvPr/>
        </p:nvSpPr>
        <p:spPr>
          <a:xfrm>
            <a:off x="457200" y="1905000"/>
            <a:ext cx="7239000" cy="5463034"/>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Brother Anthony Dorsey, Brother Michael Bennett and Brother Satchell Doyle Jr fulfilled Iota Nu’s pledge to donate twenty boxes of pre-packaged perishable food items to the </a:t>
            </a:r>
            <a:r>
              <a:rPr lang="en-US" dirty="0" err="1">
                <a:solidFill>
                  <a:srgbClr val="660066"/>
                </a:solidFill>
                <a:ea typeface="Calibri" panose="020F0502020204030204" pitchFamily="34" charset="0"/>
              </a:rPr>
              <a:t>Fairbrooke</a:t>
            </a:r>
            <a:r>
              <a:rPr lang="en-US" dirty="0">
                <a:solidFill>
                  <a:srgbClr val="660066"/>
                </a:solidFill>
                <a:ea typeface="Calibri" panose="020F0502020204030204" pitchFamily="34" charset="0"/>
              </a:rPr>
              <a:t> Senior Assisted Living Complex during the holiday season</a:t>
            </a:r>
            <a:r>
              <a:rPr lang="en-US" sz="1400" dirty="0">
                <a:solidFill>
                  <a:srgbClr val="660066"/>
                </a:solidFill>
                <a:ea typeface="Calibri" panose="020F0502020204030204" pitchFamily="34" charset="0"/>
              </a:rPr>
              <a:t>.</a:t>
            </a:r>
            <a:endParaRPr lang="en-US" dirty="0">
              <a:solidFill>
                <a:srgbClr val="660066"/>
              </a:solidFill>
              <a:ea typeface="Calibri" panose="020F0502020204030204" pitchFamily="34" charset="0"/>
            </a:endParaRP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Iota will be celebrating its 51st Anniversary on 28 January 2021. The initial steps in establishing an Omega Psi Phi chapter in Harford County began in January of 1969. Seventeen charter members met regularly to encourage more fellowship amongst Omega men in the area, foster a sense of urgency to actively engage the youth in the area and to lay groundwork for the establishment of Iota Nu. Subsequently, Iota Nu’s application was approved and on the glorious day of January 28, 1970, Iota Nu became an official chapter of the Omega Psi Phi Fraternity, Inc. Brother Anthony Dorsey serving as Chairman and Brother Terrel Lowery serving as Co-Chairman are coordinating a virtual Anniversary celebration via Zoom. The event will consist of formal presentation, followed by a benediction and fellowship.</a:t>
            </a:r>
          </a:p>
          <a:p>
            <a:pPr>
              <a:spcAft>
                <a:spcPts val="1200"/>
              </a:spcAft>
            </a:pPr>
            <a:br>
              <a:rPr lang="en-US" sz="1400" dirty="0">
                <a:solidFill>
                  <a:srgbClr val="660066"/>
                </a:solidFill>
                <a:ea typeface="Calibri" panose="020F0502020204030204" pitchFamily="34" charset="0"/>
              </a:rPr>
            </a:br>
            <a:endParaRPr lang="en-US" sz="900" dirty="0">
              <a:solidFill>
                <a:srgbClr val="660066"/>
              </a:solidFill>
              <a:ea typeface="Calibri" panose="020F0502020204030204" pitchFamily="34" charset="0"/>
            </a:endParaRPr>
          </a:p>
        </p:txBody>
      </p:sp>
      <p:sp>
        <p:nvSpPr>
          <p:cNvPr id="7" name="Title 1">
            <a:extLst>
              <a:ext uri="{FF2B5EF4-FFF2-40B4-BE49-F238E27FC236}">
                <a16:creationId xmlns:a16="http://schemas.microsoft.com/office/drawing/2014/main" id="{61D10F24-0BAA-454F-9488-9E8EF3102F18}"/>
              </a:ext>
            </a:extLst>
          </p:cNvPr>
          <p:cNvSpPr>
            <a:spLocks noGrp="1"/>
          </p:cNvSpPr>
          <p:nvPr>
            <p:ph type="title"/>
          </p:nvPr>
        </p:nvSpPr>
        <p:spPr>
          <a:xfrm>
            <a:off x="885408" y="178814"/>
            <a:ext cx="6382584" cy="1143000"/>
          </a:xfrm>
        </p:spPr>
        <p:txBody>
          <a:bodyPr>
            <a:normAutofit fontScale="90000"/>
          </a:bodyPr>
          <a:lstStyle/>
          <a:p>
            <a:pPr algn="ctr"/>
            <a:r>
              <a:rPr lang="en-US" sz="4000" b="1" dirty="0">
                <a:solidFill>
                  <a:srgbClr val="660066"/>
                </a:solidFill>
              </a:rPr>
              <a:t>Iota nu Chapter highlights (3/3)</a:t>
            </a:r>
            <a:endParaRPr lang="en-US" dirty="0">
              <a:solidFill>
                <a:srgbClr val="660066"/>
              </a:solidFill>
            </a:endParaRPr>
          </a:p>
        </p:txBody>
      </p:sp>
    </p:spTree>
    <p:extLst>
      <p:ext uri="{BB962C8B-B14F-4D97-AF65-F5344CB8AC3E}">
        <p14:creationId xmlns:p14="http://schemas.microsoft.com/office/powerpoint/2010/main" val="2869889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33</a:t>
            </a:fld>
            <a:endParaRPr lang="en-US">
              <a:solidFill>
                <a:srgbClr val="B13F9A"/>
              </a:solidFill>
            </a:endParaRPr>
          </a:p>
        </p:txBody>
      </p:sp>
      <p:sp>
        <p:nvSpPr>
          <p:cNvPr id="6" name="Rectangle 5">
            <a:extLst>
              <a:ext uri="{FF2B5EF4-FFF2-40B4-BE49-F238E27FC236}">
                <a16:creationId xmlns:a16="http://schemas.microsoft.com/office/drawing/2014/main" id="{B8573EE4-BB0B-4448-8E3F-0616F27AEBF8}"/>
              </a:ext>
            </a:extLst>
          </p:cNvPr>
          <p:cNvSpPr/>
          <p:nvPr/>
        </p:nvSpPr>
        <p:spPr>
          <a:xfrm>
            <a:off x="457200" y="1524000"/>
            <a:ext cx="7239000" cy="4462760"/>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November 7 – 14:  Virtual 5K Run/Walk</a:t>
            </a: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November 7:  Achievement Week Virtual Awards' Program and Officer Installation</a:t>
            </a: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November 8:  Virtual Church Service w/ Gethsemane AME Church, LGG donated $1,000 to the church for its youth-based activities</a:t>
            </a: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November 12:  Chapter Virtual Reclamation Night</a:t>
            </a: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November 14:  Awarded $1,700 to winners during the National Essay contest</a:t>
            </a: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November 14:  Achievement Week Virtual Founders Program moderated by Bro. Harry </a:t>
            </a:r>
            <a:r>
              <a:rPr lang="en-US" dirty="0" err="1">
                <a:solidFill>
                  <a:srgbClr val="660066"/>
                </a:solidFill>
                <a:ea typeface="Calibri" panose="020F0502020204030204" pitchFamily="34" charset="0"/>
              </a:rPr>
              <a:t>Lennis</a:t>
            </a:r>
            <a:r>
              <a:rPr lang="en-US" dirty="0">
                <a:solidFill>
                  <a:srgbClr val="660066"/>
                </a:solidFill>
                <a:ea typeface="Calibri" panose="020F0502020204030204" pitchFamily="34" charset="0"/>
              </a:rPr>
              <a:t>.  Panelist: Honorable Mayor Bro. Tim Adams, Honorable Judge Bro. John Younge, Dr. Jessie K. Marshall, Dr. Tyrone Powers and Honorable Mayor Muriel Bowser</a:t>
            </a:r>
          </a:p>
        </p:txBody>
      </p:sp>
      <p:sp>
        <p:nvSpPr>
          <p:cNvPr id="7" name="Title 1">
            <a:extLst>
              <a:ext uri="{FF2B5EF4-FFF2-40B4-BE49-F238E27FC236}">
                <a16:creationId xmlns:a16="http://schemas.microsoft.com/office/drawing/2014/main" id="{4B8E2E3D-FCE4-4350-9AD5-B610331C76A9}"/>
              </a:ext>
            </a:extLst>
          </p:cNvPr>
          <p:cNvSpPr>
            <a:spLocks noGrp="1"/>
          </p:cNvSpPr>
          <p:nvPr>
            <p:ph type="title"/>
          </p:nvPr>
        </p:nvSpPr>
        <p:spPr>
          <a:xfrm>
            <a:off x="838200" y="96256"/>
            <a:ext cx="7239000" cy="1143000"/>
          </a:xfrm>
        </p:spPr>
        <p:txBody>
          <a:bodyPr>
            <a:normAutofit fontScale="90000"/>
          </a:bodyPr>
          <a:lstStyle/>
          <a:p>
            <a:pPr algn="ctr"/>
            <a:r>
              <a:rPr lang="en-US" sz="4000" b="1" dirty="0">
                <a:solidFill>
                  <a:srgbClr val="660066"/>
                </a:solidFill>
              </a:rPr>
              <a:t>Lambda gamma </a:t>
            </a:r>
            <a:r>
              <a:rPr lang="en-US" sz="4000" b="1" dirty="0" err="1">
                <a:solidFill>
                  <a:srgbClr val="660066"/>
                </a:solidFill>
              </a:rPr>
              <a:t>gamma</a:t>
            </a:r>
            <a:r>
              <a:rPr lang="en-US" sz="4000" b="1" dirty="0">
                <a:solidFill>
                  <a:srgbClr val="660066"/>
                </a:solidFill>
              </a:rPr>
              <a:t> Chapter highlights (1/2)</a:t>
            </a:r>
            <a:endParaRPr lang="en-US" dirty="0">
              <a:solidFill>
                <a:srgbClr val="660066"/>
              </a:solidFill>
            </a:endParaRPr>
          </a:p>
        </p:txBody>
      </p:sp>
    </p:spTree>
    <p:extLst>
      <p:ext uri="{BB962C8B-B14F-4D97-AF65-F5344CB8AC3E}">
        <p14:creationId xmlns:p14="http://schemas.microsoft.com/office/powerpoint/2010/main" val="12312392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34</a:t>
            </a:fld>
            <a:endParaRPr lang="en-US">
              <a:solidFill>
                <a:srgbClr val="B13F9A"/>
              </a:solidFill>
            </a:endParaRPr>
          </a:p>
        </p:txBody>
      </p:sp>
      <p:sp>
        <p:nvSpPr>
          <p:cNvPr id="6" name="Rectangle 5">
            <a:extLst>
              <a:ext uri="{FF2B5EF4-FFF2-40B4-BE49-F238E27FC236}">
                <a16:creationId xmlns:a16="http://schemas.microsoft.com/office/drawing/2014/main" id="{B8573EE4-BB0B-4448-8E3F-0616F27AEBF8}"/>
              </a:ext>
            </a:extLst>
          </p:cNvPr>
          <p:cNvSpPr/>
          <p:nvPr/>
        </p:nvSpPr>
        <p:spPr>
          <a:xfrm>
            <a:off x="457200" y="1638401"/>
            <a:ext cx="7239000" cy="5032147"/>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November 21:  Project Uplift – We participated in the Union Temple Baptist Church's Thanksgiving dinner drive</a:t>
            </a: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November 23:  Project Uplift - Thanksgiving where we picked-up and passed out 100 turkey dinners from the </a:t>
            </a:r>
            <a:r>
              <a:rPr lang="en-US" dirty="0" err="1">
                <a:solidFill>
                  <a:srgbClr val="660066"/>
                </a:solidFill>
                <a:ea typeface="Calibri" panose="020F0502020204030204" pitchFamily="34" charset="0"/>
              </a:rPr>
              <a:t>Sharefood</a:t>
            </a:r>
            <a:r>
              <a:rPr lang="en-US" dirty="0">
                <a:solidFill>
                  <a:srgbClr val="660066"/>
                </a:solidFill>
                <a:ea typeface="Calibri" panose="020F0502020204030204" pitchFamily="34" charset="0"/>
              </a:rPr>
              <a:t> Network and passed-out to Suitland Manor, Fort Meade and in Northern Virginia families.</a:t>
            </a: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December 12:  Virtual 2020/21 Strategy Session and Seminar Overview (SSSO) &amp; Chapter Meeting</a:t>
            </a: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December 15:  Project Uplift - Christmas where we collected donated toys and delivered the gifts to DMV families</a:t>
            </a: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December 28:  Virtual Chapter 36th Anniversary Fellowship</a:t>
            </a: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January 16:  LGG Chapter Meeting</a:t>
            </a: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January 29:  Winter Coat Drive contactless drop-off.  Coats will be donated to homeless shelters in Washington, DC.</a:t>
            </a:r>
            <a:br>
              <a:rPr lang="en-US" sz="1400" dirty="0">
                <a:solidFill>
                  <a:srgbClr val="660066"/>
                </a:solidFill>
                <a:ea typeface="Calibri" panose="020F0502020204030204" pitchFamily="34" charset="0"/>
              </a:rPr>
            </a:br>
            <a:endParaRPr lang="en-US" sz="900" dirty="0">
              <a:solidFill>
                <a:srgbClr val="660066"/>
              </a:solidFill>
              <a:ea typeface="Calibri" panose="020F0502020204030204" pitchFamily="34" charset="0"/>
            </a:endParaRPr>
          </a:p>
        </p:txBody>
      </p:sp>
      <p:sp>
        <p:nvSpPr>
          <p:cNvPr id="7" name="Title 1">
            <a:extLst>
              <a:ext uri="{FF2B5EF4-FFF2-40B4-BE49-F238E27FC236}">
                <a16:creationId xmlns:a16="http://schemas.microsoft.com/office/drawing/2014/main" id="{CF817F75-4496-4F9B-BC2F-060926EFE3F2}"/>
              </a:ext>
            </a:extLst>
          </p:cNvPr>
          <p:cNvSpPr>
            <a:spLocks noGrp="1"/>
          </p:cNvSpPr>
          <p:nvPr>
            <p:ph type="title"/>
          </p:nvPr>
        </p:nvSpPr>
        <p:spPr>
          <a:xfrm>
            <a:off x="838200" y="73152"/>
            <a:ext cx="7239000" cy="1143000"/>
          </a:xfrm>
        </p:spPr>
        <p:txBody>
          <a:bodyPr>
            <a:normAutofit fontScale="90000"/>
          </a:bodyPr>
          <a:lstStyle/>
          <a:p>
            <a:pPr algn="ctr"/>
            <a:r>
              <a:rPr lang="en-US" sz="4000" b="1" dirty="0">
                <a:solidFill>
                  <a:srgbClr val="660066"/>
                </a:solidFill>
              </a:rPr>
              <a:t>Lambda gamma </a:t>
            </a:r>
            <a:r>
              <a:rPr lang="en-US" sz="4000" b="1" dirty="0" err="1">
                <a:solidFill>
                  <a:srgbClr val="660066"/>
                </a:solidFill>
              </a:rPr>
              <a:t>gamma</a:t>
            </a:r>
            <a:r>
              <a:rPr lang="en-US" sz="4000" b="1" dirty="0">
                <a:solidFill>
                  <a:srgbClr val="660066"/>
                </a:solidFill>
              </a:rPr>
              <a:t> Chapter highlights (2/2)</a:t>
            </a:r>
            <a:endParaRPr lang="en-US" dirty="0">
              <a:solidFill>
                <a:srgbClr val="660066"/>
              </a:solidFill>
            </a:endParaRPr>
          </a:p>
        </p:txBody>
      </p:sp>
    </p:spTree>
    <p:extLst>
      <p:ext uri="{BB962C8B-B14F-4D97-AF65-F5344CB8AC3E}">
        <p14:creationId xmlns:p14="http://schemas.microsoft.com/office/powerpoint/2010/main" val="1507873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100" b="0" i="0" u="none" strike="noStrike" kern="1200" cap="none" spc="0" normalizeH="0" baseline="0" noProof="0" smtClean="0">
                <a:ln>
                  <a:noFill/>
                </a:ln>
                <a:solidFill>
                  <a:srgbClr val="B13F9A"/>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100" b="0" i="0" u="none" strike="noStrike" kern="1200" cap="none" spc="0" normalizeH="0" baseline="0" noProof="0">
              <a:ln>
                <a:noFill/>
              </a:ln>
              <a:solidFill>
                <a:srgbClr val="B13F9A"/>
              </a:solidFill>
              <a:effectLst/>
              <a:uLnTx/>
              <a:uFillTx/>
              <a:latin typeface="Trebuchet MS"/>
              <a:ea typeface="+mn-ea"/>
              <a:cs typeface="+mn-cs"/>
            </a:endParaRPr>
          </a:p>
        </p:txBody>
      </p:sp>
      <p:sp>
        <p:nvSpPr>
          <p:cNvPr id="6" name="Rectangle 5">
            <a:extLst>
              <a:ext uri="{FF2B5EF4-FFF2-40B4-BE49-F238E27FC236}">
                <a16:creationId xmlns:a16="http://schemas.microsoft.com/office/drawing/2014/main" id="{B8573EE4-BB0B-4448-8E3F-0616F27AEBF8}"/>
              </a:ext>
            </a:extLst>
          </p:cNvPr>
          <p:cNvSpPr/>
          <p:nvPr/>
        </p:nvSpPr>
        <p:spPr>
          <a:xfrm>
            <a:off x="457200" y="1638401"/>
            <a:ext cx="7239000" cy="513986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November 10; Mu Nu's Achievement Week Virtual Awards' Program</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December 2020; Held Chapter Dashiki Photo Op at Howard University</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December 23, 2020; Shepherd's table monthly "Food Service" project involves brothers donating their time once a month to prepare/distribute food to homeless people in Silver Spring, MD.</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November – December, Bridge Builder Mentor Program: Bi-weekly sessions are held each month, on Saturday morning, where students from across Montgomery County, Maryland participate in mentoring lessons geared toward promoting positive social-emotional development for middle school students.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December 23; Toys for Tots &amp; Teens: This annual project involves brothers of Mu Nu Chapter and the community participating in a Toy Drive to support families of the Housing Opportunities Commission of Olney, MD. Families who participate in the Section 8 Housing Program are provided with toys for the holiday season. </a:t>
            </a:r>
            <a:endParaRPr kumimoji="0" lang="en-US" sz="9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p:txBody>
      </p:sp>
      <p:sp>
        <p:nvSpPr>
          <p:cNvPr id="7" name="Title 1">
            <a:extLst>
              <a:ext uri="{FF2B5EF4-FFF2-40B4-BE49-F238E27FC236}">
                <a16:creationId xmlns:a16="http://schemas.microsoft.com/office/drawing/2014/main" id="{CF817F75-4496-4F9B-BC2F-060926EFE3F2}"/>
              </a:ext>
            </a:extLst>
          </p:cNvPr>
          <p:cNvSpPr>
            <a:spLocks noGrp="1"/>
          </p:cNvSpPr>
          <p:nvPr>
            <p:ph type="title"/>
          </p:nvPr>
        </p:nvSpPr>
        <p:spPr>
          <a:xfrm>
            <a:off x="838200" y="73152"/>
            <a:ext cx="6248400" cy="1143000"/>
          </a:xfrm>
        </p:spPr>
        <p:txBody>
          <a:bodyPr>
            <a:normAutofit fontScale="90000"/>
          </a:bodyPr>
          <a:lstStyle/>
          <a:p>
            <a:pPr algn="ctr"/>
            <a:r>
              <a:rPr lang="en-US" sz="4000" b="1" dirty="0">
                <a:solidFill>
                  <a:srgbClr val="660066"/>
                </a:solidFill>
              </a:rPr>
              <a:t>Mu Nu Chapter highlights (1/2)</a:t>
            </a:r>
            <a:endParaRPr lang="en-US" dirty="0">
              <a:solidFill>
                <a:srgbClr val="660066"/>
              </a:solidFill>
            </a:endParaRPr>
          </a:p>
        </p:txBody>
      </p:sp>
    </p:spTree>
    <p:extLst>
      <p:ext uri="{BB962C8B-B14F-4D97-AF65-F5344CB8AC3E}">
        <p14:creationId xmlns:p14="http://schemas.microsoft.com/office/powerpoint/2010/main" val="3525696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100" b="0" i="0" u="none" strike="noStrike" kern="1200" cap="none" spc="0" normalizeH="0" baseline="0" noProof="0" smtClean="0">
                <a:ln>
                  <a:noFill/>
                </a:ln>
                <a:solidFill>
                  <a:srgbClr val="B13F9A"/>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100" b="0" i="0" u="none" strike="noStrike" kern="1200" cap="none" spc="0" normalizeH="0" baseline="0" noProof="0">
              <a:ln>
                <a:noFill/>
              </a:ln>
              <a:solidFill>
                <a:srgbClr val="B13F9A"/>
              </a:solidFill>
              <a:effectLst/>
              <a:uLnTx/>
              <a:uFillTx/>
              <a:latin typeface="Trebuchet MS"/>
              <a:ea typeface="+mn-ea"/>
              <a:cs typeface="+mn-cs"/>
            </a:endParaRPr>
          </a:p>
        </p:txBody>
      </p:sp>
      <p:sp>
        <p:nvSpPr>
          <p:cNvPr id="6" name="Rectangle 5">
            <a:extLst>
              <a:ext uri="{FF2B5EF4-FFF2-40B4-BE49-F238E27FC236}">
                <a16:creationId xmlns:a16="http://schemas.microsoft.com/office/drawing/2014/main" id="{B8573EE4-BB0B-4448-8E3F-0616F27AEBF8}"/>
              </a:ext>
            </a:extLst>
          </p:cNvPr>
          <p:cNvSpPr/>
          <p:nvPr/>
        </p:nvSpPr>
        <p:spPr>
          <a:xfrm>
            <a:off x="457200" y="1981200"/>
            <a:ext cx="7239000" cy="317009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January 18, 2020; M.L.K. Day of Service - There were two service projects: Project #1 involved collecting toiletry items and putting together transitional baskets for the homeless men of Montgomery County, MD who reside at the Montgomery County Coalition for the Homeless located in Rockville, MD.  Project #2 involved collecting food items to support Shepherd's Table meal service program.</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Feb 20th – Virtual HBCU College Fair (MD)</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Feb 27th – Annual District Game Changers Youth Mentoring Conference</a:t>
            </a:r>
            <a:endParaRPr kumimoji="0" lang="en-US" sz="9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p:txBody>
      </p:sp>
      <p:sp>
        <p:nvSpPr>
          <p:cNvPr id="7" name="Title 1">
            <a:extLst>
              <a:ext uri="{FF2B5EF4-FFF2-40B4-BE49-F238E27FC236}">
                <a16:creationId xmlns:a16="http://schemas.microsoft.com/office/drawing/2014/main" id="{CF817F75-4496-4F9B-BC2F-060926EFE3F2}"/>
              </a:ext>
            </a:extLst>
          </p:cNvPr>
          <p:cNvSpPr>
            <a:spLocks noGrp="1"/>
          </p:cNvSpPr>
          <p:nvPr>
            <p:ph type="title"/>
          </p:nvPr>
        </p:nvSpPr>
        <p:spPr>
          <a:xfrm>
            <a:off x="838200" y="73152"/>
            <a:ext cx="6248400" cy="1143000"/>
          </a:xfrm>
        </p:spPr>
        <p:txBody>
          <a:bodyPr>
            <a:normAutofit fontScale="90000"/>
          </a:bodyPr>
          <a:lstStyle/>
          <a:p>
            <a:pPr algn="ctr"/>
            <a:r>
              <a:rPr lang="en-US" sz="4000" b="1" dirty="0">
                <a:solidFill>
                  <a:srgbClr val="660066"/>
                </a:solidFill>
              </a:rPr>
              <a:t>Mu Nu Chapter highlights (2/2)</a:t>
            </a:r>
            <a:endParaRPr lang="en-US" dirty="0">
              <a:solidFill>
                <a:srgbClr val="660066"/>
              </a:solidFill>
            </a:endParaRPr>
          </a:p>
        </p:txBody>
      </p:sp>
    </p:spTree>
    <p:extLst>
      <p:ext uri="{BB962C8B-B14F-4D97-AF65-F5344CB8AC3E}">
        <p14:creationId xmlns:p14="http://schemas.microsoft.com/office/powerpoint/2010/main" val="3207377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100" b="0" i="0" u="none" strike="noStrike" kern="1200" cap="none" spc="0" normalizeH="0" baseline="0" noProof="0" smtClean="0">
                <a:ln>
                  <a:noFill/>
                </a:ln>
                <a:solidFill>
                  <a:srgbClr val="B13F9A"/>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100" b="0" i="0" u="none" strike="noStrike" kern="1200" cap="none" spc="0" normalizeH="0" baseline="0" noProof="0">
              <a:ln>
                <a:noFill/>
              </a:ln>
              <a:solidFill>
                <a:srgbClr val="B13F9A"/>
              </a:solidFill>
              <a:effectLst/>
              <a:uLnTx/>
              <a:uFillTx/>
              <a:latin typeface="Trebuchet MS"/>
              <a:ea typeface="+mn-ea"/>
              <a:cs typeface="+mn-cs"/>
            </a:endParaRPr>
          </a:p>
        </p:txBody>
      </p:sp>
      <p:sp>
        <p:nvSpPr>
          <p:cNvPr id="6" name="Rectangle 5">
            <a:extLst>
              <a:ext uri="{FF2B5EF4-FFF2-40B4-BE49-F238E27FC236}">
                <a16:creationId xmlns:a16="http://schemas.microsoft.com/office/drawing/2014/main" id="{B8573EE4-BB0B-4448-8E3F-0616F27AEBF8}"/>
              </a:ext>
            </a:extLst>
          </p:cNvPr>
          <p:cNvSpPr/>
          <p:nvPr/>
        </p:nvSpPr>
        <p:spPr>
          <a:xfrm>
            <a:off x="3989170" y="1924857"/>
            <a:ext cx="3772826"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The Mu Rho Chapter of Omega Psi Phi, Incorporated has sponsored and participated in several community service events in the past year.      Consistent with the Fraternity’s cardinals of Manhood, Scholarship, Perseverance and Uplift, the Chapter has successfully organized the resources to uplift communities where we live, work, and serve. </a:t>
            </a:r>
          </a:p>
        </p:txBody>
      </p:sp>
      <p:sp>
        <p:nvSpPr>
          <p:cNvPr id="7" name="Title 1">
            <a:extLst>
              <a:ext uri="{FF2B5EF4-FFF2-40B4-BE49-F238E27FC236}">
                <a16:creationId xmlns:a16="http://schemas.microsoft.com/office/drawing/2014/main" id="{CF817F75-4496-4F9B-BC2F-060926EFE3F2}"/>
              </a:ext>
            </a:extLst>
          </p:cNvPr>
          <p:cNvSpPr>
            <a:spLocks noGrp="1"/>
          </p:cNvSpPr>
          <p:nvPr>
            <p:ph type="title"/>
          </p:nvPr>
        </p:nvSpPr>
        <p:spPr>
          <a:xfrm>
            <a:off x="838200" y="73152"/>
            <a:ext cx="6248400" cy="1143000"/>
          </a:xfrm>
        </p:spPr>
        <p:txBody>
          <a:bodyPr>
            <a:normAutofit fontScale="90000"/>
          </a:bodyPr>
          <a:lstStyle/>
          <a:p>
            <a:pPr algn="ctr"/>
            <a:r>
              <a:rPr lang="en-US" sz="4000" b="1" dirty="0">
                <a:solidFill>
                  <a:srgbClr val="660066"/>
                </a:solidFill>
              </a:rPr>
              <a:t>Mu Rho Chapter highlights (1/10)</a:t>
            </a:r>
            <a:endParaRPr lang="en-US" dirty="0">
              <a:solidFill>
                <a:srgbClr val="660066"/>
              </a:solidFill>
            </a:endParaRPr>
          </a:p>
        </p:txBody>
      </p:sp>
      <p:pic>
        <p:nvPicPr>
          <p:cNvPr id="2" name="Picture 1">
            <a:extLst>
              <a:ext uri="{FF2B5EF4-FFF2-40B4-BE49-F238E27FC236}">
                <a16:creationId xmlns:a16="http://schemas.microsoft.com/office/drawing/2014/main" id="{D88002F7-3C75-4CEC-8489-487956FEBE35}"/>
              </a:ext>
            </a:extLst>
          </p:cNvPr>
          <p:cNvPicPr>
            <a:picLocks noChangeAspect="1"/>
          </p:cNvPicPr>
          <p:nvPr/>
        </p:nvPicPr>
        <p:blipFill>
          <a:blip r:embed="rId2"/>
          <a:stretch>
            <a:fillRect/>
          </a:stretch>
        </p:blipFill>
        <p:spPr>
          <a:xfrm>
            <a:off x="153807" y="2541372"/>
            <a:ext cx="3772826" cy="2829620"/>
          </a:xfrm>
          <a:prstGeom prst="rect">
            <a:avLst/>
          </a:prstGeom>
        </p:spPr>
      </p:pic>
      <p:sp>
        <p:nvSpPr>
          <p:cNvPr id="8" name="Rectangle 7">
            <a:extLst>
              <a:ext uri="{FF2B5EF4-FFF2-40B4-BE49-F238E27FC236}">
                <a16:creationId xmlns:a16="http://schemas.microsoft.com/office/drawing/2014/main" id="{E767323A-8380-47C2-9B5E-FF183F113332}"/>
              </a:ext>
            </a:extLst>
          </p:cNvPr>
          <p:cNvSpPr/>
          <p:nvPr/>
        </p:nvSpPr>
        <p:spPr>
          <a:xfrm>
            <a:off x="3989170" y="4029427"/>
            <a:ext cx="4250834" cy="24622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On November 21, 2020, members of the Mu Rho Chapter of Omega Psi Phi, Inc. donated meals to help feed more than 40 families in the Parole Community of Annapolis, Maryland. Chapter members were onsite to assemble, pack and to assist in loading meals into vehicles where many recipients were elderly. In addition, the chapter assisted with distributing school supplies to families with school-aged children. The event was hosted by Mt. Olive A.M.E Church, who has been a pillar in the community for over 150 years.</a:t>
            </a:r>
          </a:p>
        </p:txBody>
      </p:sp>
      <p:sp>
        <p:nvSpPr>
          <p:cNvPr id="4" name="Rectangle 3">
            <a:extLst>
              <a:ext uri="{FF2B5EF4-FFF2-40B4-BE49-F238E27FC236}">
                <a16:creationId xmlns:a16="http://schemas.microsoft.com/office/drawing/2014/main" id="{1AD294B7-921A-4F21-B26A-2676142CA9D1}"/>
              </a:ext>
            </a:extLst>
          </p:cNvPr>
          <p:cNvSpPr/>
          <p:nvPr/>
        </p:nvSpPr>
        <p:spPr>
          <a:xfrm>
            <a:off x="838200" y="1608471"/>
            <a:ext cx="51816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7257D"/>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The Mu Rho Community News – Lifting as We Climb</a:t>
            </a: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15599049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100" b="0" i="0" u="none" strike="noStrike" kern="1200" cap="none" spc="0" normalizeH="0" baseline="0" noProof="0" smtClean="0">
                <a:ln>
                  <a:noFill/>
                </a:ln>
                <a:solidFill>
                  <a:srgbClr val="B13F9A"/>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100" b="0" i="0" u="none" strike="noStrike" kern="1200" cap="none" spc="0" normalizeH="0" baseline="0" noProof="0">
              <a:ln>
                <a:noFill/>
              </a:ln>
              <a:solidFill>
                <a:srgbClr val="B13F9A"/>
              </a:solidFill>
              <a:effectLst/>
              <a:uLnTx/>
              <a:uFillTx/>
              <a:latin typeface="Trebuchet MS"/>
              <a:ea typeface="+mn-ea"/>
              <a:cs typeface="+mn-cs"/>
            </a:endParaRPr>
          </a:p>
        </p:txBody>
      </p:sp>
      <p:sp>
        <p:nvSpPr>
          <p:cNvPr id="6" name="Rectangle 5">
            <a:extLst>
              <a:ext uri="{FF2B5EF4-FFF2-40B4-BE49-F238E27FC236}">
                <a16:creationId xmlns:a16="http://schemas.microsoft.com/office/drawing/2014/main" id="{B8573EE4-BB0B-4448-8E3F-0616F27AEBF8}"/>
              </a:ext>
            </a:extLst>
          </p:cNvPr>
          <p:cNvSpPr/>
          <p:nvPr/>
        </p:nvSpPr>
        <p:spPr>
          <a:xfrm>
            <a:off x="3315626" y="2081018"/>
            <a:ext cx="4784234"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On September 24, 2020, members of the Mu Rho Chapter of Omega Psi Phi, Inc. performed a community cleanup project by cleaning a stretch of highway in Anne Arundel County through the Maryland Department of Highway’s Adopt-A-Highway program.  This is just one of the chapter’s ongoing community service projects. </a:t>
            </a:r>
          </a:p>
        </p:txBody>
      </p:sp>
      <p:sp>
        <p:nvSpPr>
          <p:cNvPr id="7" name="Title 1">
            <a:extLst>
              <a:ext uri="{FF2B5EF4-FFF2-40B4-BE49-F238E27FC236}">
                <a16:creationId xmlns:a16="http://schemas.microsoft.com/office/drawing/2014/main" id="{CF817F75-4496-4F9B-BC2F-060926EFE3F2}"/>
              </a:ext>
            </a:extLst>
          </p:cNvPr>
          <p:cNvSpPr>
            <a:spLocks noGrp="1"/>
          </p:cNvSpPr>
          <p:nvPr>
            <p:ph type="title"/>
          </p:nvPr>
        </p:nvSpPr>
        <p:spPr>
          <a:xfrm>
            <a:off x="838200" y="73152"/>
            <a:ext cx="6248400" cy="1143000"/>
          </a:xfrm>
        </p:spPr>
        <p:txBody>
          <a:bodyPr>
            <a:normAutofit fontScale="90000"/>
          </a:bodyPr>
          <a:lstStyle/>
          <a:p>
            <a:pPr algn="ctr"/>
            <a:r>
              <a:rPr lang="en-US" sz="4000" b="1" dirty="0">
                <a:solidFill>
                  <a:srgbClr val="660066"/>
                </a:solidFill>
              </a:rPr>
              <a:t>Mu Rho Chapter highlights (2/10)</a:t>
            </a:r>
            <a:endParaRPr lang="en-US" dirty="0">
              <a:solidFill>
                <a:srgbClr val="660066"/>
              </a:solidFill>
            </a:endParaRPr>
          </a:p>
        </p:txBody>
      </p:sp>
      <p:sp>
        <p:nvSpPr>
          <p:cNvPr id="8" name="Rectangle 7">
            <a:extLst>
              <a:ext uri="{FF2B5EF4-FFF2-40B4-BE49-F238E27FC236}">
                <a16:creationId xmlns:a16="http://schemas.microsoft.com/office/drawing/2014/main" id="{E767323A-8380-47C2-9B5E-FF183F113332}"/>
              </a:ext>
            </a:extLst>
          </p:cNvPr>
          <p:cNvSpPr/>
          <p:nvPr/>
        </p:nvSpPr>
        <p:spPr>
          <a:xfrm>
            <a:off x="3334287" y="4744594"/>
            <a:ext cx="4784234"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On October 10, 2020, the Mu Rho Chapter Omega Psi Phi, Inc. partnered with Maryland State Delegate Shaneka Henson of Annapolis, MD in an all-day community cleanup and beautification project at Brewer Hill Cemetery for the more than a century old African American burial ground. History:   https://historybrewerhill.wixsite.com/1884 </a:t>
            </a:r>
          </a:p>
        </p:txBody>
      </p:sp>
      <p:pic>
        <p:nvPicPr>
          <p:cNvPr id="4" name="Picture 3">
            <a:extLst>
              <a:ext uri="{FF2B5EF4-FFF2-40B4-BE49-F238E27FC236}">
                <a16:creationId xmlns:a16="http://schemas.microsoft.com/office/drawing/2014/main" id="{750100CB-BCF9-4039-8A0A-E49667BBE6B3}"/>
              </a:ext>
            </a:extLst>
          </p:cNvPr>
          <p:cNvPicPr>
            <a:picLocks noChangeAspect="1"/>
          </p:cNvPicPr>
          <p:nvPr/>
        </p:nvPicPr>
        <p:blipFill>
          <a:blip r:embed="rId2"/>
          <a:stretch>
            <a:fillRect/>
          </a:stretch>
        </p:blipFill>
        <p:spPr>
          <a:xfrm>
            <a:off x="245902" y="1628529"/>
            <a:ext cx="2956638" cy="2289975"/>
          </a:xfrm>
          <a:prstGeom prst="rect">
            <a:avLst/>
          </a:prstGeom>
        </p:spPr>
      </p:pic>
      <p:sp>
        <p:nvSpPr>
          <p:cNvPr id="5" name="Rectangle 4">
            <a:extLst>
              <a:ext uri="{FF2B5EF4-FFF2-40B4-BE49-F238E27FC236}">
                <a16:creationId xmlns:a16="http://schemas.microsoft.com/office/drawing/2014/main" id="{0CF4CE0C-116A-4765-A5D4-6608FFE38379}"/>
              </a:ext>
            </a:extLst>
          </p:cNvPr>
          <p:cNvSpPr/>
          <p:nvPr/>
        </p:nvSpPr>
        <p:spPr>
          <a:xfrm>
            <a:off x="4054791" y="1628529"/>
            <a:ext cx="278499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7257D"/>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Adopt-A-Highway Clean Up</a:t>
            </a: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9" name="Picture 8">
            <a:extLst>
              <a:ext uri="{FF2B5EF4-FFF2-40B4-BE49-F238E27FC236}">
                <a16:creationId xmlns:a16="http://schemas.microsoft.com/office/drawing/2014/main" id="{BF8094B6-E5BC-4892-B637-71AC41561EBD}"/>
              </a:ext>
            </a:extLst>
          </p:cNvPr>
          <p:cNvPicPr>
            <a:picLocks noChangeAspect="1"/>
          </p:cNvPicPr>
          <p:nvPr/>
        </p:nvPicPr>
        <p:blipFill>
          <a:blip r:embed="rId3"/>
          <a:stretch>
            <a:fillRect/>
          </a:stretch>
        </p:blipFill>
        <p:spPr>
          <a:xfrm>
            <a:off x="259898" y="4280766"/>
            <a:ext cx="2956639" cy="2289976"/>
          </a:xfrm>
          <a:prstGeom prst="rect">
            <a:avLst/>
          </a:prstGeom>
        </p:spPr>
      </p:pic>
      <p:sp>
        <p:nvSpPr>
          <p:cNvPr id="10" name="Rectangle 9">
            <a:extLst>
              <a:ext uri="{FF2B5EF4-FFF2-40B4-BE49-F238E27FC236}">
                <a16:creationId xmlns:a16="http://schemas.microsoft.com/office/drawing/2014/main" id="{0C5941AD-9C33-4792-A6D1-BB1F266A826C}"/>
              </a:ext>
            </a:extLst>
          </p:cNvPr>
          <p:cNvSpPr/>
          <p:nvPr/>
        </p:nvSpPr>
        <p:spPr>
          <a:xfrm>
            <a:off x="3962400" y="4280766"/>
            <a:ext cx="3181384" cy="375552"/>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7257D"/>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Brewer Hill Cemetery Clean Up</a:t>
            </a:r>
            <a:r>
              <a:rPr kumimoji="0" lang="en-US" sz="1800" b="1" i="0" u="none" strike="noStrike" kern="1200" cap="none" spc="0" normalizeH="0" baseline="0" noProof="0" dirty="0">
                <a:ln>
                  <a:noFill/>
                </a:ln>
                <a:solidFill>
                  <a:srgbClr val="57257D"/>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9661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100" b="0" i="0" u="none" strike="noStrike" kern="1200" cap="none" spc="0" normalizeH="0" baseline="0" noProof="0" smtClean="0">
                <a:ln>
                  <a:noFill/>
                </a:ln>
                <a:solidFill>
                  <a:srgbClr val="B13F9A"/>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100" b="0" i="0" u="none" strike="noStrike" kern="1200" cap="none" spc="0" normalizeH="0" baseline="0" noProof="0">
              <a:ln>
                <a:noFill/>
              </a:ln>
              <a:solidFill>
                <a:srgbClr val="B13F9A"/>
              </a:solidFill>
              <a:effectLst/>
              <a:uLnTx/>
              <a:uFillTx/>
              <a:latin typeface="Trebuchet MS"/>
              <a:ea typeface="+mn-ea"/>
              <a:cs typeface="+mn-cs"/>
            </a:endParaRPr>
          </a:p>
        </p:txBody>
      </p:sp>
      <p:sp>
        <p:nvSpPr>
          <p:cNvPr id="7" name="Title 1">
            <a:extLst>
              <a:ext uri="{FF2B5EF4-FFF2-40B4-BE49-F238E27FC236}">
                <a16:creationId xmlns:a16="http://schemas.microsoft.com/office/drawing/2014/main" id="{CF817F75-4496-4F9B-BC2F-060926EFE3F2}"/>
              </a:ext>
            </a:extLst>
          </p:cNvPr>
          <p:cNvSpPr>
            <a:spLocks noGrp="1"/>
          </p:cNvSpPr>
          <p:nvPr>
            <p:ph type="title"/>
          </p:nvPr>
        </p:nvSpPr>
        <p:spPr>
          <a:xfrm>
            <a:off x="838200" y="73152"/>
            <a:ext cx="6248400" cy="1143000"/>
          </a:xfrm>
        </p:spPr>
        <p:txBody>
          <a:bodyPr>
            <a:normAutofit fontScale="90000"/>
          </a:bodyPr>
          <a:lstStyle/>
          <a:p>
            <a:pPr algn="ctr"/>
            <a:r>
              <a:rPr lang="en-US" sz="4000" b="1" dirty="0">
                <a:solidFill>
                  <a:srgbClr val="660066"/>
                </a:solidFill>
              </a:rPr>
              <a:t>Mu Rho Chapter highlights (3/10)</a:t>
            </a:r>
            <a:endParaRPr lang="en-US" dirty="0">
              <a:solidFill>
                <a:srgbClr val="660066"/>
              </a:solidFill>
            </a:endParaRPr>
          </a:p>
        </p:txBody>
      </p:sp>
      <p:sp>
        <p:nvSpPr>
          <p:cNvPr id="8" name="Rectangle 7">
            <a:extLst>
              <a:ext uri="{FF2B5EF4-FFF2-40B4-BE49-F238E27FC236}">
                <a16:creationId xmlns:a16="http://schemas.microsoft.com/office/drawing/2014/main" id="{E767323A-8380-47C2-9B5E-FF183F113332}"/>
              </a:ext>
            </a:extLst>
          </p:cNvPr>
          <p:cNvSpPr/>
          <p:nvPr/>
        </p:nvSpPr>
        <p:spPr>
          <a:xfrm>
            <a:off x="339012" y="5602141"/>
            <a:ext cx="769620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On October 29, 2020, the Mu Rho Chapter of Omega Psi Phi, Incorporated planted 24 purple tulip bulbs at </a:t>
            </a:r>
            <a:r>
              <a:rPr kumimoji="0" lang="en-US" sz="1400" b="0" i="0" u="none" strike="noStrike" kern="1200" cap="none" spc="0" normalizeH="0" baseline="0" noProof="0" dirty="0" err="1">
                <a:ln>
                  <a:noFill/>
                </a:ln>
                <a:solidFill>
                  <a:srgbClr val="660066"/>
                </a:solidFill>
                <a:effectLst/>
                <a:uLnTx/>
                <a:uFillTx/>
                <a:latin typeface="Trebuchet MS"/>
                <a:ea typeface="Calibri" panose="020F0502020204030204" pitchFamily="34" charset="0"/>
                <a:cs typeface="+mn-cs"/>
              </a:rPr>
              <a:t>Weiseman</a:t>
            </a:r>
            <a:r>
              <a:rPr kumimoji="0" lang="en-US" sz="14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 Park in Annapolis, Maryland. The project was a part of a city-wide beautification project known as </a:t>
            </a:r>
            <a:r>
              <a:rPr kumimoji="0" lang="en-US" sz="1400" b="0" i="0" u="none" strike="noStrike" kern="1200" cap="none" spc="0" normalizeH="0" baseline="0" noProof="0" dirty="0" err="1">
                <a:ln>
                  <a:noFill/>
                </a:ln>
                <a:solidFill>
                  <a:srgbClr val="660066"/>
                </a:solidFill>
                <a:effectLst/>
                <a:uLnTx/>
                <a:uFillTx/>
                <a:latin typeface="Trebuchet MS"/>
                <a:ea typeface="Calibri" panose="020F0502020204030204" pitchFamily="34" charset="0"/>
                <a:cs typeface="+mn-cs"/>
              </a:rPr>
              <a:t>GreenScape</a:t>
            </a:r>
            <a:r>
              <a:rPr kumimoji="0" lang="en-US" sz="14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 2020 sponsored by the Parks and Recreations Department for the City of Annapolis. </a:t>
            </a:r>
          </a:p>
        </p:txBody>
      </p:sp>
      <p:pic>
        <p:nvPicPr>
          <p:cNvPr id="2" name="Picture 1">
            <a:extLst>
              <a:ext uri="{FF2B5EF4-FFF2-40B4-BE49-F238E27FC236}">
                <a16:creationId xmlns:a16="http://schemas.microsoft.com/office/drawing/2014/main" id="{90541D95-7D3F-47CE-BA0A-580951984009}"/>
              </a:ext>
            </a:extLst>
          </p:cNvPr>
          <p:cNvPicPr>
            <a:picLocks noChangeAspect="1"/>
          </p:cNvPicPr>
          <p:nvPr/>
        </p:nvPicPr>
        <p:blipFill>
          <a:blip r:embed="rId2"/>
          <a:stretch>
            <a:fillRect/>
          </a:stretch>
        </p:blipFill>
        <p:spPr>
          <a:xfrm>
            <a:off x="1066800" y="2124021"/>
            <a:ext cx="2514600" cy="3354313"/>
          </a:xfrm>
          <a:prstGeom prst="rect">
            <a:avLst/>
          </a:prstGeom>
        </p:spPr>
      </p:pic>
      <p:pic>
        <p:nvPicPr>
          <p:cNvPr id="11" name="Picture 10">
            <a:extLst>
              <a:ext uri="{FF2B5EF4-FFF2-40B4-BE49-F238E27FC236}">
                <a16:creationId xmlns:a16="http://schemas.microsoft.com/office/drawing/2014/main" id="{6E87ABD2-D7C4-4476-B2B4-72166DF6F77E}"/>
              </a:ext>
            </a:extLst>
          </p:cNvPr>
          <p:cNvPicPr>
            <a:picLocks noChangeAspect="1"/>
          </p:cNvPicPr>
          <p:nvPr/>
        </p:nvPicPr>
        <p:blipFill>
          <a:blip r:embed="rId3"/>
          <a:stretch>
            <a:fillRect/>
          </a:stretch>
        </p:blipFill>
        <p:spPr>
          <a:xfrm>
            <a:off x="4419600" y="2128560"/>
            <a:ext cx="2514600" cy="3349774"/>
          </a:xfrm>
          <a:prstGeom prst="rect">
            <a:avLst/>
          </a:prstGeom>
        </p:spPr>
      </p:pic>
      <p:sp>
        <p:nvSpPr>
          <p:cNvPr id="12" name="Rectangle 11">
            <a:extLst>
              <a:ext uri="{FF2B5EF4-FFF2-40B4-BE49-F238E27FC236}">
                <a16:creationId xmlns:a16="http://schemas.microsoft.com/office/drawing/2014/main" id="{595BDE37-FDD3-4929-9690-E5342A44510D}"/>
              </a:ext>
            </a:extLst>
          </p:cNvPr>
          <p:cNvSpPr/>
          <p:nvPr/>
        </p:nvSpPr>
        <p:spPr>
          <a:xfrm>
            <a:off x="2484783" y="1624662"/>
            <a:ext cx="2955233" cy="375552"/>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7257D"/>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Weisman Park Tulip Planting</a:t>
            </a:r>
            <a:r>
              <a:rPr kumimoji="0" lang="en-US" sz="1800" b="1" i="0" u="none" strike="noStrike" kern="1200" cap="none" spc="0" normalizeH="0" baseline="0" noProof="0" dirty="0">
                <a:ln>
                  <a:noFill/>
                </a:ln>
                <a:solidFill>
                  <a:srgbClr val="57257D"/>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4325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713" y="762000"/>
            <a:ext cx="6382584" cy="1143000"/>
          </a:xfrm>
        </p:spPr>
        <p:txBody>
          <a:bodyPr>
            <a:normAutofit fontScale="90000"/>
          </a:bodyPr>
          <a:lstStyle/>
          <a:p>
            <a:pPr algn="ctr"/>
            <a:r>
              <a:rPr lang="en-US" sz="4000" b="1" dirty="0">
                <a:solidFill>
                  <a:srgbClr val="660066"/>
                </a:solidFill>
              </a:rPr>
              <a:t>Updates Since Fall Council Meeting</a:t>
            </a:r>
            <a:br>
              <a:rPr lang="en-US" sz="4000" b="1" dirty="0">
                <a:solidFill>
                  <a:srgbClr val="660066"/>
                </a:solidFill>
              </a:rPr>
            </a:br>
            <a:endParaRPr lang="en-US" dirty="0">
              <a:solidFill>
                <a:srgbClr val="660066"/>
              </a:solidFill>
            </a:endParaRPr>
          </a:p>
        </p:txBody>
      </p:sp>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4</a:t>
            </a:fld>
            <a:endParaRPr lang="en-US">
              <a:solidFill>
                <a:srgbClr val="B13F9A"/>
              </a:solidFill>
            </a:endParaRPr>
          </a:p>
        </p:txBody>
      </p:sp>
      <p:sp>
        <p:nvSpPr>
          <p:cNvPr id="6" name="Rectangle 5">
            <a:extLst>
              <a:ext uri="{FF2B5EF4-FFF2-40B4-BE49-F238E27FC236}">
                <a16:creationId xmlns:a16="http://schemas.microsoft.com/office/drawing/2014/main" id="{B8573EE4-BB0B-4448-8E3F-0616F27AEBF8}"/>
              </a:ext>
            </a:extLst>
          </p:cNvPr>
          <p:cNvSpPr/>
          <p:nvPr/>
        </p:nvSpPr>
        <p:spPr>
          <a:xfrm>
            <a:off x="438105" y="1888273"/>
            <a:ext cx="7543800" cy="4462760"/>
          </a:xfrm>
          <a:prstGeom prst="rect">
            <a:avLst/>
          </a:prstGeom>
        </p:spPr>
        <p:txBody>
          <a:bodyPr wrap="square">
            <a:spAutoFit/>
          </a:bodyPr>
          <a:lstStyle/>
          <a:p>
            <a:r>
              <a:rPr lang="en-US" b="1" u="sng" dirty="0">
                <a:solidFill>
                  <a:srgbClr val="660066"/>
                </a:solidFill>
                <a:ea typeface="Calibri" panose="020F0502020204030204" pitchFamily="34" charset="0"/>
              </a:rPr>
              <a:t>CORRIDOR I CHAPTER ACCOMPLISHMENTS</a:t>
            </a:r>
          </a:p>
          <a:p>
            <a:endParaRPr lang="en-US" dirty="0">
              <a:solidFill>
                <a:srgbClr val="660066"/>
              </a:solidFill>
              <a:ea typeface="Calibri" panose="020F0502020204030204" pitchFamily="34" charset="0"/>
            </a:endParaRP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Installation and swearing in of new chapter officers throughout the Corridor</a:t>
            </a: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Chapters hosted several events to promote voter registration and political action</a:t>
            </a: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Chapters conducted Achievement Week activities through virtual environment</a:t>
            </a: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Chapters hosted holiday toy drives and donations throughout Corridor I</a:t>
            </a: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Conducted MSP Information Sessions 1/22/21</a:t>
            </a: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Chapters maintained focus on mentorship through virtual environments</a:t>
            </a:r>
            <a:endParaRPr lang="en-US" sz="900" dirty="0">
              <a:solidFill>
                <a:srgbClr val="660066"/>
              </a:solidFill>
              <a:ea typeface="Calibri" panose="020F0502020204030204" pitchFamily="34" charset="0"/>
            </a:endParaRPr>
          </a:p>
        </p:txBody>
      </p:sp>
    </p:spTree>
    <p:extLst>
      <p:ext uri="{BB962C8B-B14F-4D97-AF65-F5344CB8AC3E}">
        <p14:creationId xmlns:p14="http://schemas.microsoft.com/office/powerpoint/2010/main" val="25464781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100" b="0" i="0" u="none" strike="noStrike" kern="1200" cap="none" spc="0" normalizeH="0" baseline="0" noProof="0" smtClean="0">
                <a:ln>
                  <a:noFill/>
                </a:ln>
                <a:solidFill>
                  <a:srgbClr val="B13F9A"/>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100" b="0" i="0" u="none" strike="noStrike" kern="1200" cap="none" spc="0" normalizeH="0" baseline="0" noProof="0">
              <a:ln>
                <a:noFill/>
              </a:ln>
              <a:solidFill>
                <a:srgbClr val="B13F9A"/>
              </a:solidFill>
              <a:effectLst/>
              <a:uLnTx/>
              <a:uFillTx/>
              <a:latin typeface="Trebuchet MS"/>
              <a:ea typeface="+mn-ea"/>
              <a:cs typeface="+mn-cs"/>
            </a:endParaRPr>
          </a:p>
        </p:txBody>
      </p:sp>
      <p:sp>
        <p:nvSpPr>
          <p:cNvPr id="7" name="Title 1">
            <a:extLst>
              <a:ext uri="{FF2B5EF4-FFF2-40B4-BE49-F238E27FC236}">
                <a16:creationId xmlns:a16="http://schemas.microsoft.com/office/drawing/2014/main" id="{CF817F75-4496-4F9B-BC2F-060926EFE3F2}"/>
              </a:ext>
            </a:extLst>
          </p:cNvPr>
          <p:cNvSpPr>
            <a:spLocks noGrp="1"/>
          </p:cNvSpPr>
          <p:nvPr>
            <p:ph type="title"/>
          </p:nvPr>
        </p:nvSpPr>
        <p:spPr>
          <a:xfrm>
            <a:off x="838200" y="73152"/>
            <a:ext cx="6248400" cy="1143000"/>
          </a:xfrm>
        </p:spPr>
        <p:txBody>
          <a:bodyPr>
            <a:normAutofit fontScale="90000"/>
          </a:bodyPr>
          <a:lstStyle/>
          <a:p>
            <a:pPr algn="ctr"/>
            <a:r>
              <a:rPr lang="en-US" sz="4000" b="1" dirty="0">
                <a:solidFill>
                  <a:srgbClr val="660066"/>
                </a:solidFill>
              </a:rPr>
              <a:t>Mu Rho Chapter highlights (4/10)</a:t>
            </a:r>
            <a:endParaRPr lang="en-US" dirty="0">
              <a:solidFill>
                <a:srgbClr val="660066"/>
              </a:solidFill>
            </a:endParaRPr>
          </a:p>
        </p:txBody>
      </p:sp>
      <p:sp>
        <p:nvSpPr>
          <p:cNvPr id="8" name="Rectangle 7">
            <a:extLst>
              <a:ext uri="{FF2B5EF4-FFF2-40B4-BE49-F238E27FC236}">
                <a16:creationId xmlns:a16="http://schemas.microsoft.com/office/drawing/2014/main" id="{E767323A-8380-47C2-9B5E-FF183F113332}"/>
              </a:ext>
            </a:extLst>
          </p:cNvPr>
          <p:cNvSpPr/>
          <p:nvPr/>
        </p:nvSpPr>
        <p:spPr>
          <a:xfrm>
            <a:off x="2209800" y="4629460"/>
            <a:ext cx="6054012"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On August 22, 2020, the Mu Rho Chapter of Omega Psi Phi, Incorporated participated in a food drive sponsored by the Parole Community Association and by Maryland State Delegate, Shaneka Henson of Annapolis, MD. Members assisted with unloading truckloads of food, packaged food for pick-up and placed them into vehicles to help feed more than 40 families impacted by the Covid-19 pandemic.</a:t>
            </a:r>
          </a:p>
        </p:txBody>
      </p:sp>
      <p:pic>
        <p:nvPicPr>
          <p:cNvPr id="5" name="Picture 4">
            <a:extLst>
              <a:ext uri="{FF2B5EF4-FFF2-40B4-BE49-F238E27FC236}">
                <a16:creationId xmlns:a16="http://schemas.microsoft.com/office/drawing/2014/main" id="{A7F0C3F1-71A2-471C-A3E7-8A97B2F4C007}"/>
              </a:ext>
            </a:extLst>
          </p:cNvPr>
          <p:cNvPicPr>
            <a:picLocks noChangeAspect="1"/>
          </p:cNvPicPr>
          <p:nvPr/>
        </p:nvPicPr>
        <p:blipFill>
          <a:blip r:embed="rId2"/>
          <a:stretch>
            <a:fillRect/>
          </a:stretch>
        </p:blipFill>
        <p:spPr>
          <a:xfrm>
            <a:off x="140931" y="1908368"/>
            <a:ext cx="3200400" cy="2402032"/>
          </a:xfrm>
          <a:prstGeom prst="rect">
            <a:avLst/>
          </a:prstGeom>
        </p:spPr>
      </p:pic>
      <p:pic>
        <p:nvPicPr>
          <p:cNvPr id="6" name="Picture 5">
            <a:extLst>
              <a:ext uri="{FF2B5EF4-FFF2-40B4-BE49-F238E27FC236}">
                <a16:creationId xmlns:a16="http://schemas.microsoft.com/office/drawing/2014/main" id="{2118F5F3-9007-4998-8B70-301D8EBE7242}"/>
              </a:ext>
            </a:extLst>
          </p:cNvPr>
          <p:cNvPicPr>
            <a:picLocks noChangeAspect="1"/>
          </p:cNvPicPr>
          <p:nvPr/>
        </p:nvPicPr>
        <p:blipFill>
          <a:blip r:embed="rId3"/>
          <a:stretch>
            <a:fillRect/>
          </a:stretch>
        </p:blipFill>
        <p:spPr>
          <a:xfrm>
            <a:off x="304800" y="4463269"/>
            <a:ext cx="1676400" cy="2236225"/>
          </a:xfrm>
          <a:prstGeom prst="rect">
            <a:avLst/>
          </a:prstGeom>
        </p:spPr>
      </p:pic>
      <p:sp>
        <p:nvSpPr>
          <p:cNvPr id="9" name="Rectangle 8">
            <a:extLst>
              <a:ext uri="{FF2B5EF4-FFF2-40B4-BE49-F238E27FC236}">
                <a16:creationId xmlns:a16="http://schemas.microsoft.com/office/drawing/2014/main" id="{9A4F25E7-0BD3-4D17-99CB-22C8C822F223}"/>
              </a:ext>
            </a:extLst>
          </p:cNvPr>
          <p:cNvSpPr/>
          <p:nvPr/>
        </p:nvSpPr>
        <p:spPr>
          <a:xfrm>
            <a:off x="1722720" y="1536042"/>
            <a:ext cx="5105400" cy="37555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7257D"/>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Food Drive for COVID-19 and Community Activism</a:t>
            </a:r>
            <a:r>
              <a:rPr kumimoji="0" lang="en-US" sz="1800" b="1" i="0" u="none" strike="noStrike" kern="1200" cap="none" spc="0" normalizeH="0" baseline="0" noProof="0" dirty="0">
                <a:ln>
                  <a:noFill/>
                </a:ln>
                <a:solidFill>
                  <a:srgbClr val="57257D"/>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68BED04-A7D1-49BB-987E-07361E548B34}"/>
              </a:ext>
            </a:extLst>
          </p:cNvPr>
          <p:cNvPicPr>
            <a:picLocks noChangeAspect="1"/>
          </p:cNvPicPr>
          <p:nvPr/>
        </p:nvPicPr>
        <p:blipFill>
          <a:blip r:embed="rId4"/>
          <a:stretch>
            <a:fillRect/>
          </a:stretch>
        </p:blipFill>
        <p:spPr>
          <a:xfrm>
            <a:off x="4834812" y="1908368"/>
            <a:ext cx="3200400" cy="2401969"/>
          </a:xfrm>
          <a:prstGeom prst="rect">
            <a:avLst/>
          </a:prstGeom>
        </p:spPr>
      </p:pic>
    </p:spTree>
    <p:extLst>
      <p:ext uri="{BB962C8B-B14F-4D97-AF65-F5344CB8AC3E}">
        <p14:creationId xmlns:p14="http://schemas.microsoft.com/office/powerpoint/2010/main" val="1718169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100" b="0" i="0" u="none" strike="noStrike" kern="1200" cap="none" spc="0" normalizeH="0" baseline="0" noProof="0" smtClean="0">
                <a:ln>
                  <a:noFill/>
                </a:ln>
                <a:solidFill>
                  <a:srgbClr val="B13F9A"/>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100" b="0" i="0" u="none" strike="noStrike" kern="1200" cap="none" spc="0" normalizeH="0" baseline="0" noProof="0">
              <a:ln>
                <a:noFill/>
              </a:ln>
              <a:solidFill>
                <a:srgbClr val="B13F9A"/>
              </a:solidFill>
              <a:effectLst/>
              <a:uLnTx/>
              <a:uFillTx/>
              <a:latin typeface="Trebuchet MS"/>
              <a:ea typeface="+mn-ea"/>
              <a:cs typeface="+mn-cs"/>
            </a:endParaRPr>
          </a:p>
        </p:txBody>
      </p:sp>
      <p:sp>
        <p:nvSpPr>
          <p:cNvPr id="7" name="Title 1">
            <a:extLst>
              <a:ext uri="{FF2B5EF4-FFF2-40B4-BE49-F238E27FC236}">
                <a16:creationId xmlns:a16="http://schemas.microsoft.com/office/drawing/2014/main" id="{CF817F75-4496-4F9B-BC2F-060926EFE3F2}"/>
              </a:ext>
            </a:extLst>
          </p:cNvPr>
          <p:cNvSpPr>
            <a:spLocks noGrp="1"/>
          </p:cNvSpPr>
          <p:nvPr>
            <p:ph type="title"/>
          </p:nvPr>
        </p:nvSpPr>
        <p:spPr>
          <a:xfrm>
            <a:off x="838200" y="73152"/>
            <a:ext cx="6248400" cy="1143000"/>
          </a:xfrm>
        </p:spPr>
        <p:txBody>
          <a:bodyPr>
            <a:normAutofit fontScale="90000"/>
          </a:bodyPr>
          <a:lstStyle/>
          <a:p>
            <a:pPr algn="ctr"/>
            <a:r>
              <a:rPr lang="en-US" sz="4000" b="1" dirty="0">
                <a:solidFill>
                  <a:srgbClr val="660066"/>
                </a:solidFill>
              </a:rPr>
              <a:t>Mu Rho Chapter highlights (5/10)</a:t>
            </a:r>
            <a:endParaRPr lang="en-US" dirty="0">
              <a:solidFill>
                <a:srgbClr val="660066"/>
              </a:solidFill>
            </a:endParaRPr>
          </a:p>
        </p:txBody>
      </p:sp>
      <p:sp>
        <p:nvSpPr>
          <p:cNvPr id="8" name="Rectangle 7">
            <a:extLst>
              <a:ext uri="{FF2B5EF4-FFF2-40B4-BE49-F238E27FC236}">
                <a16:creationId xmlns:a16="http://schemas.microsoft.com/office/drawing/2014/main" id="{E767323A-8380-47C2-9B5E-FF183F113332}"/>
              </a:ext>
            </a:extLst>
          </p:cNvPr>
          <p:cNvSpPr/>
          <p:nvPr/>
        </p:nvSpPr>
        <p:spPr>
          <a:xfrm>
            <a:off x="304800" y="5750383"/>
            <a:ext cx="77724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On June 10, 2020, the Mu Rho Chapter of Omega Psi Phi, Inc. participated in a peaceful protest at the state capitol in Annapolis, MD to denounce racism and police violence.</a:t>
            </a:r>
          </a:p>
        </p:txBody>
      </p:sp>
      <p:pic>
        <p:nvPicPr>
          <p:cNvPr id="2" name="Picture 1">
            <a:extLst>
              <a:ext uri="{FF2B5EF4-FFF2-40B4-BE49-F238E27FC236}">
                <a16:creationId xmlns:a16="http://schemas.microsoft.com/office/drawing/2014/main" id="{8CC5EB90-95EC-4DF2-877E-546B91C5922A}"/>
              </a:ext>
            </a:extLst>
          </p:cNvPr>
          <p:cNvPicPr>
            <a:picLocks noChangeAspect="1"/>
          </p:cNvPicPr>
          <p:nvPr/>
        </p:nvPicPr>
        <p:blipFill>
          <a:blip r:embed="rId2"/>
          <a:stretch>
            <a:fillRect/>
          </a:stretch>
        </p:blipFill>
        <p:spPr>
          <a:xfrm>
            <a:off x="609600" y="1969344"/>
            <a:ext cx="2746721" cy="3657600"/>
          </a:xfrm>
          <a:prstGeom prst="rect">
            <a:avLst/>
          </a:prstGeom>
        </p:spPr>
      </p:pic>
      <p:pic>
        <p:nvPicPr>
          <p:cNvPr id="10" name="Picture 9">
            <a:extLst>
              <a:ext uri="{FF2B5EF4-FFF2-40B4-BE49-F238E27FC236}">
                <a16:creationId xmlns:a16="http://schemas.microsoft.com/office/drawing/2014/main" id="{6E6FF502-D78E-47FC-8D15-9DFEB0AB4F43}"/>
              </a:ext>
            </a:extLst>
          </p:cNvPr>
          <p:cNvPicPr>
            <a:picLocks noChangeAspect="1"/>
          </p:cNvPicPr>
          <p:nvPr/>
        </p:nvPicPr>
        <p:blipFill>
          <a:blip r:embed="rId3"/>
          <a:stretch>
            <a:fillRect/>
          </a:stretch>
        </p:blipFill>
        <p:spPr>
          <a:xfrm>
            <a:off x="4327439" y="1971677"/>
            <a:ext cx="2746720" cy="3652935"/>
          </a:xfrm>
          <a:prstGeom prst="rect">
            <a:avLst/>
          </a:prstGeom>
        </p:spPr>
      </p:pic>
      <p:sp>
        <p:nvSpPr>
          <p:cNvPr id="11" name="Rectangle 10">
            <a:extLst>
              <a:ext uri="{FF2B5EF4-FFF2-40B4-BE49-F238E27FC236}">
                <a16:creationId xmlns:a16="http://schemas.microsoft.com/office/drawing/2014/main" id="{9C4C0442-ABC6-4F1E-B78A-5AFE0A72E20A}"/>
              </a:ext>
            </a:extLst>
          </p:cNvPr>
          <p:cNvSpPr/>
          <p:nvPr/>
        </p:nvSpPr>
        <p:spPr>
          <a:xfrm>
            <a:off x="1732408" y="1530907"/>
            <a:ext cx="3993273" cy="375552"/>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7257D"/>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Black Lives Matter State Capitol Protest</a:t>
            </a:r>
            <a:r>
              <a:rPr kumimoji="0" lang="en-US" sz="1800" b="1" i="0" u="none" strike="noStrike" kern="1200" cap="none" spc="0" normalizeH="0" baseline="0" noProof="0" dirty="0">
                <a:ln>
                  <a:noFill/>
                </a:ln>
                <a:solidFill>
                  <a:srgbClr val="57257D"/>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4072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100" b="0" i="0" u="none" strike="noStrike" kern="1200" cap="none" spc="0" normalizeH="0" baseline="0" noProof="0" smtClean="0">
                <a:ln>
                  <a:noFill/>
                </a:ln>
                <a:solidFill>
                  <a:srgbClr val="B13F9A"/>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100" b="0" i="0" u="none" strike="noStrike" kern="1200" cap="none" spc="0" normalizeH="0" baseline="0" noProof="0">
              <a:ln>
                <a:noFill/>
              </a:ln>
              <a:solidFill>
                <a:srgbClr val="B13F9A"/>
              </a:solidFill>
              <a:effectLst/>
              <a:uLnTx/>
              <a:uFillTx/>
              <a:latin typeface="Trebuchet MS"/>
              <a:ea typeface="+mn-ea"/>
              <a:cs typeface="+mn-cs"/>
            </a:endParaRPr>
          </a:p>
        </p:txBody>
      </p:sp>
      <p:sp>
        <p:nvSpPr>
          <p:cNvPr id="7" name="Title 1">
            <a:extLst>
              <a:ext uri="{FF2B5EF4-FFF2-40B4-BE49-F238E27FC236}">
                <a16:creationId xmlns:a16="http://schemas.microsoft.com/office/drawing/2014/main" id="{CF817F75-4496-4F9B-BC2F-060926EFE3F2}"/>
              </a:ext>
            </a:extLst>
          </p:cNvPr>
          <p:cNvSpPr>
            <a:spLocks noGrp="1"/>
          </p:cNvSpPr>
          <p:nvPr>
            <p:ph type="title"/>
          </p:nvPr>
        </p:nvSpPr>
        <p:spPr>
          <a:xfrm>
            <a:off x="838200" y="73152"/>
            <a:ext cx="6248400" cy="1143000"/>
          </a:xfrm>
        </p:spPr>
        <p:txBody>
          <a:bodyPr>
            <a:normAutofit fontScale="90000"/>
          </a:bodyPr>
          <a:lstStyle/>
          <a:p>
            <a:pPr algn="ctr"/>
            <a:r>
              <a:rPr lang="en-US" sz="4000" b="1" dirty="0">
                <a:solidFill>
                  <a:srgbClr val="660066"/>
                </a:solidFill>
              </a:rPr>
              <a:t>Mu Rho Chapter highlights (6/10)</a:t>
            </a:r>
            <a:endParaRPr lang="en-US" dirty="0">
              <a:solidFill>
                <a:srgbClr val="660066"/>
              </a:solidFill>
            </a:endParaRPr>
          </a:p>
        </p:txBody>
      </p:sp>
      <p:sp>
        <p:nvSpPr>
          <p:cNvPr id="8" name="Rectangle 7">
            <a:extLst>
              <a:ext uri="{FF2B5EF4-FFF2-40B4-BE49-F238E27FC236}">
                <a16:creationId xmlns:a16="http://schemas.microsoft.com/office/drawing/2014/main" id="{E767323A-8380-47C2-9B5E-FF183F113332}"/>
              </a:ext>
            </a:extLst>
          </p:cNvPr>
          <p:cNvSpPr/>
          <p:nvPr/>
        </p:nvSpPr>
        <p:spPr>
          <a:xfrm>
            <a:off x="2667000" y="5190931"/>
            <a:ext cx="4876800"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In January 2021, Mu Rho Chapter of Omega Psi Phi Fraternity, Incorporated teamed up with the community of Annapolis, MD to provide 600 meals to local families.   Members of Mu Rho also provided more than 50 meals to the Lighthouse Homeless Shelter in Annapolis. </a:t>
            </a:r>
          </a:p>
        </p:txBody>
      </p:sp>
      <p:pic>
        <p:nvPicPr>
          <p:cNvPr id="4" name="Picture 3">
            <a:extLst>
              <a:ext uri="{FF2B5EF4-FFF2-40B4-BE49-F238E27FC236}">
                <a16:creationId xmlns:a16="http://schemas.microsoft.com/office/drawing/2014/main" id="{AB1D36EA-E1EE-4E90-8260-062D3CD61FB1}"/>
              </a:ext>
            </a:extLst>
          </p:cNvPr>
          <p:cNvPicPr>
            <a:picLocks noChangeAspect="1"/>
          </p:cNvPicPr>
          <p:nvPr/>
        </p:nvPicPr>
        <p:blipFill>
          <a:blip r:embed="rId2"/>
          <a:stretch>
            <a:fillRect/>
          </a:stretch>
        </p:blipFill>
        <p:spPr>
          <a:xfrm>
            <a:off x="303220" y="3432925"/>
            <a:ext cx="2062291" cy="2746248"/>
          </a:xfrm>
          <a:prstGeom prst="rect">
            <a:avLst/>
          </a:prstGeom>
        </p:spPr>
      </p:pic>
      <p:pic>
        <p:nvPicPr>
          <p:cNvPr id="5" name="Picture 4">
            <a:extLst>
              <a:ext uri="{FF2B5EF4-FFF2-40B4-BE49-F238E27FC236}">
                <a16:creationId xmlns:a16="http://schemas.microsoft.com/office/drawing/2014/main" id="{55CA9BE9-2A2E-4CC0-9409-62CF049451B3}"/>
              </a:ext>
            </a:extLst>
          </p:cNvPr>
          <p:cNvPicPr>
            <a:picLocks noChangeAspect="1"/>
          </p:cNvPicPr>
          <p:nvPr/>
        </p:nvPicPr>
        <p:blipFill rotWithShape="1">
          <a:blip r:embed="rId3"/>
          <a:srcRect l="11043" t="12558" r="9424"/>
          <a:stretch/>
        </p:blipFill>
        <p:spPr>
          <a:xfrm>
            <a:off x="3733800" y="1908012"/>
            <a:ext cx="3666007" cy="3024185"/>
          </a:xfrm>
          <a:prstGeom prst="rect">
            <a:avLst/>
          </a:prstGeom>
        </p:spPr>
      </p:pic>
      <p:sp>
        <p:nvSpPr>
          <p:cNvPr id="6" name="Rectangle 5">
            <a:extLst>
              <a:ext uri="{FF2B5EF4-FFF2-40B4-BE49-F238E27FC236}">
                <a16:creationId xmlns:a16="http://schemas.microsoft.com/office/drawing/2014/main" id="{878DB3E7-B7F7-4771-B69E-4FE109155635}"/>
              </a:ext>
            </a:extLst>
          </p:cNvPr>
          <p:cNvSpPr/>
          <p:nvPr/>
        </p:nvSpPr>
        <p:spPr>
          <a:xfrm>
            <a:off x="1659916" y="2362200"/>
            <a:ext cx="1389739" cy="375552"/>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7257D"/>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Food Pantry</a:t>
            </a:r>
            <a:r>
              <a:rPr kumimoji="0" lang="en-US" sz="1800" b="1" i="0" u="none" strike="noStrike" kern="1200" cap="none" spc="0" normalizeH="0" baseline="0" noProof="0" dirty="0">
                <a:ln>
                  <a:noFill/>
                </a:ln>
                <a:solidFill>
                  <a:srgbClr val="57257D"/>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21492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100" b="0" i="0" u="none" strike="noStrike" kern="1200" cap="none" spc="0" normalizeH="0" baseline="0" noProof="0" smtClean="0">
                <a:ln>
                  <a:noFill/>
                </a:ln>
                <a:solidFill>
                  <a:srgbClr val="B13F9A"/>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100" b="0" i="0" u="none" strike="noStrike" kern="1200" cap="none" spc="0" normalizeH="0" baseline="0" noProof="0">
              <a:ln>
                <a:noFill/>
              </a:ln>
              <a:solidFill>
                <a:srgbClr val="B13F9A"/>
              </a:solidFill>
              <a:effectLst/>
              <a:uLnTx/>
              <a:uFillTx/>
              <a:latin typeface="Trebuchet MS"/>
              <a:ea typeface="+mn-ea"/>
              <a:cs typeface="+mn-cs"/>
            </a:endParaRPr>
          </a:p>
        </p:txBody>
      </p:sp>
      <p:sp>
        <p:nvSpPr>
          <p:cNvPr id="7" name="Title 1">
            <a:extLst>
              <a:ext uri="{FF2B5EF4-FFF2-40B4-BE49-F238E27FC236}">
                <a16:creationId xmlns:a16="http://schemas.microsoft.com/office/drawing/2014/main" id="{CF817F75-4496-4F9B-BC2F-060926EFE3F2}"/>
              </a:ext>
            </a:extLst>
          </p:cNvPr>
          <p:cNvSpPr>
            <a:spLocks noGrp="1"/>
          </p:cNvSpPr>
          <p:nvPr>
            <p:ph type="title"/>
          </p:nvPr>
        </p:nvSpPr>
        <p:spPr>
          <a:xfrm>
            <a:off x="838200" y="73152"/>
            <a:ext cx="6248400" cy="1143000"/>
          </a:xfrm>
        </p:spPr>
        <p:txBody>
          <a:bodyPr>
            <a:normAutofit fontScale="90000"/>
          </a:bodyPr>
          <a:lstStyle/>
          <a:p>
            <a:pPr algn="ctr"/>
            <a:r>
              <a:rPr lang="en-US" sz="4000" b="1" dirty="0">
                <a:solidFill>
                  <a:srgbClr val="660066"/>
                </a:solidFill>
              </a:rPr>
              <a:t>Mu Rho Chapter highlights (7/10)</a:t>
            </a:r>
            <a:endParaRPr lang="en-US" dirty="0">
              <a:solidFill>
                <a:srgbClr val="660066"/>
              </a:solidFill>
            </a:endParaRPr>
          </a:p>
        </p:txBody>
      </p:sp>
      <p:sp>
        <p:nvSpPr>
          <p:cNvPr id="8" name="Rectangle 7">
            <a:extLst>
              <a:ext uri="{FF2B5EF4-FFF2-40B4-BE49-F238E27FC236}">
                <a16:creationId xmlns:a16="http://schemas.microsoft.com/office/drawing/2014/main" id="{E767323A-8380-47C2-9B5E-FF183F113332}"/>
              </a:ext>
            </a:extLst>
          </p:cNvPr>
          <p:cNvSpPr/>
          <p:nvPr/>
        </p:nvSpPr>
        <p:spPr>
          <a:xfrm>
            <a:off x="342900" y="5355428"/>
            <a:ext cx="723900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On December 12, 2020, Mu Rho Chapter’s raffle ticket fundraiser culminated with the presentation of the grand prize (50’ Smart TV) to a family in Baltimore, MD.   The successful event raised additional funds for the chapter’s Scholarship Fund. </a:t>
            </a:r>
          </a:p>
        </p:txBody>
      </p:sp>
      <p:pic>
        <p:nvPicPr>
          <p:cNvPr id="2" name="Picture 1">
            <a:extLst>
              <a:ext uri="{FF2B5EF4-FFF2-40B4-BE49-F238E27FC236}">
                <a16:creationId xmlns:a16="http://schemas.microsoft.com/office/drawing/2014/main" id="{1A98C9AD-D81D-4940-B5D0-F3E5A933EE20}"/>
              </a:ext>
            </a:extLst>
          </p:cNvPr>
          <p:cNvPicPr>
            <a:picLocks noChangeAspect="1"/>
          </p:cNvPicPr>
          <p:nvPr/>
        </p:nvPicPr>
        <p:blipFill>
          <a:blip r:embed="rId2"/>
          <a:stretch>
            <a:fillRect/>
          </a:stretch>
        </p:blipFill>
        <p:spPr>
          <a:xfrm>
            <a:off x="304800" y="1600199"/>
            <a:ext cx="2784147" cy="3508517"/>
          </a:xfrm>
          <a:prstGeom prst="rect">
            <a:avLst/>
          </a:prstGeom>
        </p:spPr>
      </p:pic>
      <p:pic>
        <p:nvPicPr>
          <p:cNvPr id="9" name="Picture 8">
            <a:extLst>
              <a:ext uri="{FF2B5EF4-FFF2-40B4-BE49-F238E27FC236}">
                <a16:creationId xmlns:a16="http://schemas.microsoft.com/office/drawing/2014/main" id="{1FEC03B3-2333-46E6-8FF1-95EAD810DBAC}"/>
              </a:ext>
            </a:extLst>
          </p:cNvPr>
          <p:cNvPicPr>
            <a:picLocks noChangeAspect="1"/>
          </p:cNvPicPr>
          <p:nvPr/>
        </p:nvPicPr>
        <p:blipFill>
          <a:blip r:embed="rId3"/>
          <a:stretch>
            <a:fillRect/>
          </a:stretch>
        </p:blipFill>
        <p:spPr>
          <a:xfrm>
            <a:off x="3276600" y="2879045"/>
            <a:ext cx="4447226" cy="2229671"/>
          </a:xfrm>
          <a:prstGeom prst="rect">
            <a:avLst/>
          </a:prstGeom>
        </p:spPr>
      </p:pic>
      <p:sp>
        <p:nvSpPr>
          <p:cNvPr id="10" name="Rectangle 9">
            <a:extLst>
              <a:ext uri="{FF2B5EF4-FFF2-40B4-BE49-F238E27FC236}">
                <a16:creationId xmlns:a16="http://schemas.microsoft.com/office/drawing/2014/main" id="{EBD67E35-2BC9-451E-9ADB-C32C8969D4A7}"/>
              </a:ext>
            </a:extLst>
          </p:cNvPr>
          <p:cNvSpPr/>
          <p:nvPr/>
        </p:nvSpPr>
        <p:spPr>
          <a:xfrm>
            <a:off x="4114800" y="1752600"/>
            <a:ext cx="1522596" cy="375552"/>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4D206E"/>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Holiday Raffle</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5883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100" b="0" i="0" u="none" strike="noStrike" kern="1200" cap="none" spc="0" normalizeH="0" baseline="0" noProof="0" smtClean="0">
                <a:ln>
                  <a:noFill/>
                </a:ln>
                <a:solidFill>
                  <a:srgbClr val="B13F9A"/>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100" b="0" i="0" u="none" strike="noStrike" kern="1200" cap="none" spc="0" normalizeH="0" baseline="0" noProof="0">
              <a:ln>
                <a:noFill/>
              </a:ln>
              <a:solidFill>
                <a:srgbClr val="B13F9A"/>
              </a:solidFill>
              <a:effectLst/>
              <a:uLnTx/>
              <a:uFillTx/>
              <a:latin typeface="Trebuchet MS"/>
              <a:ea typeface="+mn-ea"/>
              <a:cs typeface="+mn-cs"/>
            </a:endParaRPr>
          </a:p>
        </p:txBody>
      </p:sp>
      <p:sp>
        <p:nvSpPr>
          <p:cNvPr id="7" name="Title 1">
            <a:extLst>
              <a:ext uri="{FF2B5EF4-FFF2-40B4-BE49-F238E27FC236}">
                <a16:creationId xmlns:a16="http://schemas.microsoft.com/office/drawing/2014/main" id="{CF817F75-4496-4F9B-BC2F-060926EFE3F2}"/>
              </a:ext>
            </a:extLst>
          </p:cNvPr>
          <p:cNvSpPr>
            <a:spLocks noGrp="1"/>
          </p:cNvSpPr>
          <p:nvPr>
            <p:ph type="title"/>
          </p:nvPr>
        </p:nvSpPr>
        <p:spPr>
          <a:xfrm>
            <a:off x="838200" y="73152"/>
            <a:ext cx="6248400" cy="1143000"/>
          </a:xfrm>
        </p:spPr>
        <p:txBody>
          <a:bodyPr>
            <a:normAutofit fontScale="90000"/>
          </a:bodyPr>
          <a:lstStyle/>
          <a:p>
            <a:pPr algn="ctr"/>
            <a:r>
              <a:rPr lang="en-US" sz="4000" b="1" dirty="0">
                <a:solidFill>
                  <a:srgbClr val="660066"/>
                </a:solidFill>
              </a:rPr>
              <a:t>Mu Rho Chapter highlights (8/10)</a:t>
            </a:r>
            <a:endParaRPr lang="en-US" dirty="0">
              <a:solidFill>
                <a:srgbClr val="660066"/>
              </a:solidFill>
            </a:endParaRPr>
          </a:p>
        </p:txBody>
      </p:sp>
      <p:sp>
        <p:nvSpPr>
          <p:cNvPr id="8" name="Rectangle 7">
            <a:extLst>
              <a:ext uri="{FF2B5EF4-FFF2-40B4-BE49-F238E27FC236}">
                <a16:creationId xmlns:a16="http://schemas.microsoft.com/office/drawing/2014/main" id="{E767323A-8380-47C2-9B5E-FF183F113332}"/>
              </a:ext>
            </a:extLst>
          </p:cNvPr>
          <p:cNvSpPr/>
          <p:nvPr/>
        </p:nvSpPr>
        <p:spPr>
          <a:xfrm>
            <a:off x="1054945" y="5715000"/>
            <a:ext cx="6559127"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On January 19, 2021, Mu Rho participated in the Dr. Charles R. Drew Blood Drive, organized by Omega Psi Phi Fraternity, Incorporated in partnership with the American Red Cross. </a:t>
            </a:r>
          </a:p>
        </p:txBody>
      </p:sp>
      <p:pic>
        <p:nvPicPr>
          <p:cNvPr id="4" name="Picture 3">
            <a:extLst>
              <a:ext uri="{FF2B5EF4-FFF2-40B4-BE49-F238E27FC236}">
                <a16:creationId xmlns:a16="http://schemas.microsoft.com/office/drawing/2014/main" id="{8FF6A3E2-3CAC-45EE-8561-C2690DA7EC0E}"/>
              </a:ext>
            </a:extLst>
          </p:cNvPr>
          <p:cNvPicPr>
            <a:picLocks noChangeAspect="1"/>
          </p:cNvPicPr>
          <p:nvPr/>
        </p:nvPicPr>
        <p:blipFill>
          <a:blip r:embed="rId2"/>
          <a:stretch>
            <a:fillRect/>
          </a:stretch>
        </p:blipFill>
        <p:spPr>
          <a:xfrm>
            <a:off x="990600" y="2167392"/>
            <a:ext cx="2603591" cy="3466737"/>
          </a:xfrm>
          <a:prstGeom prst="rect">
            <a:avLst/>
          </a:prstGeom>
        </p:spPr>
      </p:pic>
      <p:pic>
        <p:nvPicPr>
          <p:cNvPr id="5" name="Picture 4">
            <a:extLst>
              <a:ext uri="{FF2B5EF4-FFF2-40B4-BE49-F238E27FC236}">
                <a16:creationId xmlns:a16="http://schemas.microsoft.com/office/drawing/2014/main" id="{B41FD727-EA68-428B-9BDE-9E299F986123}"/>
              </a:ext>
            </a:extLst>
          </p:cNvPr>
          <p:cNvPicPr>
            <a:picLocks noChangeAspect="1"/>
          </p:cNvPicPr>
          <p:nvPr/>
        </p:nvPicPr>
        <p:blipFill>
          <a:blip r:embed="rId3"/>
          <a:stretch>
            <a:fillRect/>
          </a:stretch>
        </p:blipFill>
        <p:spPr>
          <a:xfrm>
            <a:off x="4464562" y="2152593"/>
            <a:ext cx="2611152" cy="3481536"/>
          </a:xfrm>
          <a:prstGeom prst="rect">
            <a:avLst/>
          </a:prstGeom>
        </p:spPr>
      </p:pic>
      <p:sp>
        <p:nvSpPr>
          <p:cNvPr id="6" name="Rectangle 5">
            <a:extLst>
              <a:ext uri="{FF2B5EF4-FFF2-40B4-BE49-F238E27FC236}">
                <a16:creationId xmlns:a16="http://schemas.microsoft.com/office/drawing/2014/main" id="{759CF8C7-0C5F-4273-9D56-A9F8F41F63CE}"/>
              </a:ext>
            </a:extLst>
          </p:cNvPr>
          <p:cNvSpPr/>
          <p:nvPr/>
        </p:nvSpPr>
        <p:spPr>
          <a:xfrm>
            <a:off x="2369303" y="1667402"/>
            <a:ext cx="3186193" cy="375552"/>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7257D"/>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Dr. Charles R. Drew Blood Drive</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489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100" b="0" i="0" u="none" strike="noStrike" kern="1200" cap="none" spc="0" normalizeH="0" baseline="0" noProof="0" smtClean="0">
                <a:ln>
                  <a:noFill/>
                </a:ln>
                <a:solidFill>
                  <a:srgbClr val="B13F9A"/>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100" b="0" i="0" u="none" strike="noStrike" kern="1200" cap="none" spc="0" normalizeH="0" baseline="0" noProof="0">
              <a:ln>
                <a:noFill/>
              </a:ln>
              <a:solidFill>
                <a:srgbClr val="B13F9A"/>
              </a:solidFill>
              <a:effectLst/>
              <a:uLnTx/>
              <a:uFillTx/>
              <a:latin typeface="Trebuchet MS"/>
              <a:ea typeface="+mn-ea"/>
              <a:cs typeface="+mn-cs"/>
            </a:endParaRPr>
          </a:p>
        </p:txBody>
      </p:sp>
      <p:sp>
        <p:nvSpPr>
          <p:cNvPr id="7" name="Title 1">
            <a:extLst>
              <a:ext uri="{FF2B5EF4-FFF2-40B4-BE49-F238E27FC236}">
                <a16:creationId xmlns:a16="http://schemas.microsoft.com/office/drawing/2014/main" id="{CF817F75-4496-4F9B-BC2F-060926EFE3F2}"/>
              </a:ext>
            </a:extLst>
          </p:cNvPr>
          <p:cNvSpPr>
            <a:spLocks noGrp="1"/>
          </p:cNvSpPr>
          <p:nvPr>
            <p:ph type="title"/>
          </p:nvPr>
        </p:nvSpPr>
        <p:spPr>
          <a:xfrm>
            <a:off x="838200" y="73152"/>
            <a:ext cx="6248400" cy="1143000"/>
          </a:xfrm>
        </p:spPr>
        <p:txBody>
          <a:bodyPr>
            <a:normAutofit fontScale="90000"/>
          </a:bodyPr>
          <a:lstStyle/>
          <a:p>
            <a:pPr algn="ctr"/>
            <a:r>
              <a:rPr lang="en-US" sz="4000" b="1" dirty="0">
                <a:solidFill>
                  <a:srgbClr val="660066"/>
                </a:solidFill>
              </a:rPr>
              <a:t>Mu Rho Chapter highlights (9/10)</a:t>
            </a:r>
            <a:endParaRPr lang="en-US" dirty="0">
              <a:solidFill>
                <a:srgbClr val="660066"/>
              </a:solidFill>
            </a:endParaRPr>
          </a:p>
        </p:txBody>
      </p:sp>
      <p:sp>
        <p:nvSpPr>
          <p:cNvPr id="8" name="Rectangle 7">
            <a:extLst>
              <a:ext uri="{FF2B5EF4-FFF2-40B4-BE49-F238E27FC236}">
                <a16:creationId xmlns:a16="http://schemas.microsoft.com/office/drawing/2014/main" id="{E767323A-8380-47C2-9B5E-FF183F113332}"/>
              </a:ext>
            </a:extLst>
          </p:cNvPr>
          <p:cNvSpPr/>
          <p:nvPr/>
        </p:nvSpPr>
        <p:spPr>
          <a:xfrm>
            <a:off x="838200" y="5825823"/>
            <a:ext cx="700447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Mu Rho’s community service efforts have not gone unnoticed.  On January 31, 2021, the Annapolis Alumni Chapter of Delta Sigma Theta honored Mu Rho Chapter, represented by David Jackson, with a community service award for the work and uplift provided to the Anne Arundel County. </a:t>
            </a:r>
          </a:p>
        </p:txBody>
      </p:sp>
      <p:pic>
        <p:nvPicPr>
          <p:cNvPr id="2" name="Picture 1">
            <a:extLst>
              <a:ext uri="{FF2B5EF4-FFF2-40B4-BE49-F238E27FC236}">
                <a16:creationId xmlns:a16="http://schemas.microsoft.com/office/drawing/2014/main" id="{26D5DD4C-4928-4F26-B16C-0C9197B1FE18}"/>
              </a:ext>
            </a:extLst>
          </p:cNvPr>
          <p:cNvPicPr>
            <a:picLocks noChangeAspect="1"/>
          </p:cNvPicPr>
          <p:nvPr/>
        </p:nvPicPr>
        <p:blipFill>
          <a:blip r:embed="rId2"/>
          <a:stretch>
            <a:fillRect/>
          </a:stretch>
        </p:blipFill>
        <p:spPr>
          <a:xfrm>
            <a:off x="684873" y="1988529"/>
            <a:ext cx="2765437" cy="3688896"/>
          </a:xfrm>
          <a:prstGeom prst="rect">
            <a:avLst/>
          </a:prstGeom>
        </p:spPr>
      </p:pic>
      <p:pic>
        <p:nvPicPr>
          <p:cNvPr id="9" name="Picture 8">
            <a:extLst>
              <a:ext uri="{FF2B5EF4-FFF2-40B4-BE49-F238E27FC236}">
                <a16:creationId xmlns:a16="http://schemas.microsoft.com/office/drawing/2014/main" id="{5CF6A844-21A5-4B0A-B0E7-96E5411839F1}"/>
              </a:ext>
            </a:extLst>
          </p:cNvPr>
          <p:cNvPicPr>
            <a:picLocks noChangeAspect="1"/>
          </p:cNvPicPr>
          <p:nvPr/>
        </p:nvPicPr>
        <p:blipFill>
          <a:blip r:embed="rId3"/>
          <a:stretch>
            <a:fillRect/>
          </a:stretch>
        </p:blipFill>
        <p:spPr>
          <a:xfrm>
            <a:off x="4595327" y="1919582"/>
            <a:ext cx="2793848" cy="3721805"/>
          </a:xfrm>
          <a:prstGeom prst="rect">
            <a:avLst/>
          </a:prstGeom>
        </p:spPr>
      </p:pic>
      <p:sp>
        <p:nvSpPr>
          <p:cNvPr id="10" name="Rectangle 9">
            <a:extLst>
              <a:ext uri="{FF2B5EF4-FFF2-40B4-BE49-F238E27FC236}">
                <a16:creationId xmlns:a16="http://schemas.microsoft.com/office/drawing/2014/main" id="{FF979E2E-CCEC-4C1A-AEC9-BCE5F0851F40}"/>
              </a:ext>
            </a:extLst>
          </p:cNvPr>
          <p:cNvSpPr/>
          <p:nvPr/>
        </p:nvSpPr>
        <p:spPr>
          <a:xfrm>
            <a:off x="2286000" y="1557717"/>
            <a:ext cx="2765437" cy="375552"/>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7257D"/>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Community Service Award</a:t>
            </a:r>
            <a:r>
              <a:rPr kumimoji="0" lang="en-US" sz="1800" b="1" i="0" u="none" strike="noStrike" kern="1200" cap="none" spc="0" normalizeH="0" baseline="0" noProof="0" dirty="0">
                <a:ln>
                  <a:noFill/>
                </a:ln>
                <a:solidFill>
                  <a:srgbClr val="57257D"/>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93737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100" b="0" i="0" u="none" strike="noStrike" kern="1200" cap="none" spc="0" normalizeH="0" baseline="0" noProof="0" smtClean="0">
                <a:ln>
                  <a:noFill/>
                </a:ln>
                <a:solidFill>
                  <a:srgbClr val="B13F9A"/>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100" b="0" i="0" u="none" strike="noStrike" kern="1200" cap="none" spc="0" normalizeH="0" baseline="0" noProof="0">
              <a:ln>
                <a:noFill/>
              </a:ln>
              <a:solidFill>
                <a:srgbClr val="B13F9A"/>
              </a:solidFill>
              <a:effectLst/>
              <a:uLnTx/>
              <a:uFillTx/>
              <a:latin typeface="Trebuchet MS"/>
              <a:ea typeface="+mn-ea"/>
              <a:cs typeface="+mn-cs"/>
            </a:endParaRPr>
          </a:p>
        </p:txBody>
      </p:sp>
      <p:sp>
        <p:nvSpPr>
          <p:cNvPr id="7" name="Title 1">
            <a:extLst>
              <a:ext uri="{FF2B5EF4-FFF2-40B4-BE49-F238E27FC236}">
                <a16:creationId xmlns:a16="http://schemas.microsoft.com/office/drawing/2014/main" id="{CF817F75-4496-4F9B-BC2F-060926EFE3F2}"/>
              </a:ext>
            </a:extLst>
          </p:cNvPr>
          <p:cNvSpPr>
            <a:spLocks noGrp="1"/>
          </p:cNvSpPr>
          <p:nvPr>
            <p:ph type="title"/>
          </p:nvPr>
        </p:nvSpPr>
        <p:spPr>
          <a:xfrm>
            <a:off x="838200" y="73152"/>
            <a:ext cx="6248400" cy="1143000"/>
          </a:xfrm>
        </p:spPr>
        <p:txBody>
          <a:bodyPr>
            <a:normAutofit fontScale="90000"/>
          </a:bodyPr>
          <a:lstStyle/>
          <a:p>
            <a:pPr algn="ctr"/>
            <a:r>
              <a:rPr lang="en-US" sz="4000" b="1" dirty="0">
                <a:solidFill>
                  <a:srgbClr val="660066"/>
                </a:solidFill>
              </a:rPr>
              <a:t>Mu Rho Chapter highlights (10/10)</a:t>
            </a:r>
            <a:endParaRPr lang="en-US" dirty="0">
              <a:solidFill>
                <a:srgbClr val="660066"/>
              </a:solidFill>
            </a:endParaRPr>
          </a:p>
        </p:txBody>
      </p:sp>
      <p:sp>
        <p:nvSpPr>
          <p:cNvPr id="8" name="Rectangle 7">
            <a:extLst>
              <a:ext uri="{FF2B5EF4-FFF2-40B4-BE49-F238E27FC236}">
                <a16:creationId xmlns:a16="http://schemas.microsoft.com/office/drawing/2014/main" id="{E767323A-8380-47C2-9B5E-FF183F113332}"/>
              </a:ext>
            </a:extLst>
          </p:cNvPr>
          <p:cNvSpPr/>
          <p:nvPr/>
        </p:nvSpPr>
        <p:spPr>
          <a:xfrm>
            <a:off x="3429000" y="2668565"/>
            <a:ext cx="449580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Mu Rho Members pay a visit to Brother Charles Simms, who celebrates the milestone of 40 years in the Fraternity. </a:t>
            </a:r>
          </a:p>
        </p:txBody>
      </p:sp>
      <p:sp>
        <p:nvSpPr>
          <p:cNvPr id="11" name="Rectangle 10">
            <a:extLst>
              <a:ext uri="{FF2B5EF4-FFF2-40B4-BE49-F238E27FC236}">
                <a16:creationId xmlns:a16="http://schemas.microsoft.com/office/drawing/2014/main" id="{4DCE2356-132E-4055-A9AE-80BDBED2673E}"/>
              </a:ext>
            </a:extLst>
          </p:cNvPr>
          <p:cNvSpPr/>
          <p:nvPr/>
        </p:nvSpPr>
        <p:spPr>
          <a:xfrm>
            <a:off x="3429000" y="4910406"/>
            <a:ext cx="434340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The brothers of Mu Rho Chapter visited Brother Henry “Hank” Bellinger in support of his recovery from an illness. </a:t>
            </a:r>
          </a:p>
        </p:txBody>
      </p:sp>
      <p:pic>
        <p:nvPicPr>
          <p:cNvPr id="4" name="Picture 3">
            <a:extLst>
              <a:ext uri="{FF2B5EF4-FFF2-40B4-BE49-F238E27FC236}">
                <a16:creationId xmlns:a16="http://schemas.microsoft.com/office/drawing/2014/main" id="{2ABF4C66-9B00-4963-AF5F-53723E7B60E4}"/>
              </a:ext>
            </a:extLst>
          </p:cNvPr>
          <p:cNvPicPr>
            <a:picLocks noChangeAspect="1"/>
          </p:cNvPicPr>
          <p:nvPr/>
        </p:nvPicPr>
        <p:blipFill>
          <a:blip r:embed="rId2"/>
          <a:stretch>
            <a:fillRect/>
          </a:stretch>
        </p:blipFill>
        <p:spPr>
          <a:xfrm>
            <a:off x="106561" y="1729189"/>
            <a:ext cx="3151533" cy="2365405"/>
          </a:xfrm>
          <a:prstGeom prst="rect">
            <a:avLst/>
          </a:prstGeom>
        </p:spPr>
      </p:pic>
      <p:sp>
        <p:nvSpPr>
          <p:cNvPr id="6" name="Rectangle 5">
            <a:extLst>
              <a:ext uri="{FF2B5EF4-FFF2-40B4-BE49-F238E27FC236}">
                <a16:creationId xmlns:a16="http://schemas.microsoft.com/office/drawing/2014/main" id="{2B32ACD6-01F9-40FC-8D4B-B6170C0ECF69}"/>
              </a:ext>
            </a:extLst>
          </p:cNvPr>
          <p:cNvSpPr/>
          <p:nvPr/>
        </p:nvSpPr>
        <p:spPr>
          <a:xfrm>
            <a:off x="4258402" y="2183021"/>
            <a:ext cx="1960793" cy="375552"/>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7257D"/>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40 Years of Service</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C93C3CC9-0A05-4F17-B4CD-0FDABA4DCAF5}"/>
              </a:ext>
            </a:extLst>
          </p:cNvPr>
          <p:cNvPicPr>
            <a:picLocks noChangeAspect="1"/>
          </p:cNvPicPr>
          <p:nvPr/>
        </p:nvPicPr>
        <p:blipFill>
          <a:blip r:embed="rId3"/>
          <a:stretch>
            <a:fillRect/>
          </a:stretch>
        </p:blipFill>
        <p:spPr>
          <a:xfrm>
            <a:off x="106561" y="4288986"/>
            <a:ext cx="3151533" cy="2365405"/>
          </a:xfrm>
          <a:prstGeom prst="rect">
            <a:avLst/>
          </a:prstGeom>
        </p:spPr>
      </p:pic>
      <p:sp>
        <p:nvSpPr>
          <p:cNvPr id="13" name="Rectangle 12">
            <a:extLst>
              <a:ext uri="{FF2B5EF4-FFF2-40B4-BE49-F238E27FC236}">
                <a16:creationId xmlns:a16="http://schemas.microsoft.com/office/drawing/2014/main" id="{3D0BBE37-F898-41B5-AB67-1F6C355791A9}"/>
              </a:ext>
            </a:extLst>
          </p:cNvPr>
          <p:cNvSpPr/>
          <p:nvPr/>
        </p:nvSpPr>
        <p:spPr>
          <a:xfrm>
            <a:off x="4261246" y="4497532"/>
            <a:ext cx="2257093" cy="375552"/>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7257D"/>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Our Brother’s Keeper</a:t>
            </a:r>
            <a:r>
              <a:rPr kumimoji="0" lang="en-US" sz="1800" b="1" i="0" u="none" strike="noStrike" kern="1200" cap="none" spc="0" normalizeH="0" baseline="0" noProof="0" dirty="0">
                <a:ln>
                  <a:noFill/>
                </a:ln>
                <a:solidFill>
                  <a:srgbClr val="57257D"/>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9367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100" b="0" i="0" u="none" strike="noStrike" kern="1200" cap="none" spc="0" normalizeH="0" baseline="0" noProof="0" smtClean="0">
                <a:ln>
                  <a:noFill/>
                </a:ln>
                <a:solidFill>
                  <a:srgbClr val="B13F9A"/>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100" b="0" i="0" u="none" strike="noStrike" kern="1200" cap="none" spc="0" normalizeH="0" baseline="0" noProof="0">
              <a:ln>
                <a:noFill/>
              </a:ln>
              <a:solidFill>
                <a:srgbClr val="B13F9A"/>
              </a:solidFill>
              <a:effectLst/>
              <a:uLnTx/>
              <a:uFillTx/>
              <a:latin typeface="Trebuchet MS"/>
              <a:ea typeface="+mn-ea"/>
              <a:cs typeface="+mn-cs"/>
            </a:endParaRPr>
          </a:p>
        </p:txBody>
      </p:sp>
      <p:sp>
        <p:nvSpPr>
          <p:cNvPr id="6" name="Rectangle 5">
            <a:extLst>
              <a:ext uri="{FF2B5EF4-FFF2-40B4-BE49-F238E27FC236}">
                <a16:creationId xmlns:a16="http://schemas.microsoft.com/office/drawing/2014/main" id="{B8573EE4-BB0B-4448-8E3F-0616F27AEBF8}"/>
              </a:ext>
            </a:extLst>
          </p:cNvPr>
          <p:cNvSpPr/>
          <p:nvPr/>
        </p:nvSpPr>
        <p:spPr>
          <a:xfrm>
            <a:off x="228600" y="1534283"/>
            <a:ext cx="7239000" cy="53553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November 2020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Hosted Feeding Across the District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Completed donation of 22000 masks to organizations throughout Baltimore City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Donated 65 Turkeys to needy families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Donated 40 Thanksgiving Baskets - Terrance Gardens Senior Center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Donated Bleach and Household Supplies (Bleach, Soap, Toothpaste) to 8 Missions throughout Baltimore City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Donated 110 Thanksgiving Dinners to the Baltimore Community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Pi Omega 2020 Line - Donated and delivered 30 Thanksgiving meals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December 2020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Afro Ms. Santa (Baltimore Afro-American paper) - Toy Donation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Donated 300 Toy bags to the following: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Christian Shelter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St. Gregory Church</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Baltimore City Social Services</a:t>
            </a:r>
          </a:p>
        </p:txBody>
      </p:sp>
      <p:sp>
        <p:nvSpPr>
          <p:cNvPr id="7" name="Title 1">
            <a:extLst>
              <a:ext uri="{FF2B5EF4-FFF2-40B4-BE49-F238E27FC236}">
                <a16:creationId xmlns:a16="http://schemas.microsoft.com/office/drawing/2014/main" id="{FB490132-15B8-47E1-BE12-C77FB993E5C8}"/>
              </a:ext>
            </a:extLst>
          </p:cNvPr>
          <p:cNvSpPr>
            <a:spLocks noGrp="1"/>
          </p:cNvSpPr>
          <p:nvPr>
            <p:ph type="title"/>
          </p:nvPr>
        </p:nvSpPr>
        <p:spPr>
          <a:xfrm>
            <a:off x="914400" y="198880"/>
            <a:ext cx="6934200" cy="1143000"/>
          </a:xfrm>
        </p:spPr>
        <p:txBody>
          <a:bodyPr>
            <a:normAutofit fontScale="90000"/>
          </a:bodyPr>
          <a:lstStyle/>
          <a:p>
            <a:pPr algn="ctr"/>
            <a:r>
              <a:rPr lang="en-US" sz="4000" b="1" dirty="0">
                <a:solidFill>
                  <a:srgbClr val="660066"/>
                </a:solidFill>
              </a:rPr>
              <a:t>Pi omega Chapter highlights (1/3)</a:t>
            </a:r>
            <a:endParaRPr lang="en-US" dirty="0">
              <a:solidFill>
                <a:srgbClr val="660066"/>
              </a:solidFill>
            </a:endParaRPr>
          </a:p>
        </p:txBody>
      </p:sp>
    </p:spTree>
    <p:extLst>
      <p:ext uri="{BB962C8B-B14F-4D97-AF65-F5344CB8AC3E}">
        <p14:creationId xmlns:p14="http://schemas.microsoft.com/office/powerpoint/2010/main" val="28865737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100" b="0" i="0" u="none" strike="noStrike" kern="1200" cap="none" spc="0" normalizeH="0" baseline="0" noProof="0" smtClean="0">
                <a:ln>
                  <a:noFill/>
                </a:ln>
                <a:solidFill>
                  <a:srgbClr val="B13F9A"/>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100" b="0" i="0" u="none" strike="noStrike" kern="1200" cap="none" spc="0" normalizeH="0" baseline="0" noProof="0">
              <a:ln>
                <a:noFill/>
              </a:ln>
              <a:solidFill>
                <a:srgbClr val="B13F9A"/>
              </a:solidFill>
              <a:effectLst/>
              <a:uLnTx/>
              <a:uFillTx/>
              <a:latin typeface="Trebuchet MS"/>
              <a:ea typeface="+mn-ea"/>
              <a:cs typeface="+mn-cs"/>
            </a:endParaRPr>
          </a:p>
        </p:txBody>
      </p:sp>
      <p:sp>
        <p:nvSpPr>
          <p:cNvPr id="6" name="Rectangle 5">
            <a:extLst>
              <a:ext uri="{FF2B5EF4-FFF2-40B4-BE49-F238E27FC236}">
                <a16:creationId xmlns:a16="http://schemas.microsoft.com/office/drawing/2014/main" id="{B8573EE4-BB0B-4448-8E3F-0616F27AEBF8}"/>
              </a:ext>
            </a:extLst>
          </p:cNvPr>
          <p:cNvSpPr/>
          <p:nvPr/>
        </p:nvSpPr>
        <p:spPr>
          <a:xfrm>
            <a:off x="381000" y="1592235"/>
            <a:ext cx="7239000" cy="5078313"/>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Donated 500 toothbrushes to the following:  Laurel Advocacy &amp; Referral Services, Daysprings Program, Dove Center, DC Diaper Bank, Asylee Women Enterprise (100 toothbrushes)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Assisted with Delta Sigma Theta Toy Drive and Gift-wrapping initiative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Assisted with Zeta Phi Beta Toy Drive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Matthew Henson Elementary Toy Drive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January 2021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Donated 500 pairs of socks to various Men’s and Women's Centers throughout the state of Maryland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Donated 500 toothbrushes to recovery centers and shelters throughout Maryland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Community food drive - Fresh Produce Giveaway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Donated 25 Blankets for the Homeless, and 30 pairs of Pajamas for Casey Cares Foundation(</a:t>
            </a:r>
            <a:r>
              <a:rPr kumimoji="0" lang="en-US" sz="1800" b="0" i="0" u="none" strike="noStrike" kern="1200" cap="none" spc="0" normalizeH="0" baseline="0" noProof="0" dirty="0" err="1">
                <a:ln>
                  <a:noFill/>
                </a:ln>
                <a:solidFill>
                  <a:srgbClr val="660066"/>
                </a:solidFill>
                <a:effectLst/>
                <a:uLnTx/>
                <a:uFillTx/>
                <a:latin typeface="Trebuchet MS"/>
                <a:ea typeface="Calibri" panose="020F0502020204030204" pitchFamily="34" charset="0"/>
                <a:cs typeface="+mn-cs"/>
              </a:rPr>
              <a:t>Kammie's</a:t>
            </a: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 Jammies)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Paper Towel and Soap donation to YWCA in Arnold, MD, Night of Peace Family Center and Household Supplies to Agape House</a:t>
            </a:r>
          </a:p>
        </p:txBody>
      </p:sp>
      <p:sp>
        <p:nvSpPr>
          <p:cNvPr id="7" name="Title 1">
            <a:extLst>
              <a:ext uri="{FF2B5EF4-FFF2-40B4-BE49-F238E27FC236}">
                <a16:creationId xmlns:a16="http://schemas.microsoft.com/office/drawing/2014/main" id="{E0A101D5-7410-4BE3-B9B3-B15BEA421A9A}"/>
              </a:ext>
            </a:extLst>
          </p:cNvPr>
          <p:cNvSpPr>
            <a:spLocks noGrp="1"/>
          </p:cNvSpPr>
          <p:nvPr>
            <p:ph type="title"/>
          </p:nvPr>
        </p:nvSpPr>
        <p:spPr>
          <a:xfrm>
            <a:off x="1143000" y="228600"/>
            <a:ext cx="6858000" cy="1143000"/>
          </a:xfrm>
        </p:spPr>
        <p:txBody>
          <a:bodyPr>
            <a:normAutofit fontScale="90000"/>
          </a:bodyPr>
          <a:lstStyle/>
          <a:p>
            <a:pPr algn="ctr"/>
            <a:r>
              <a:rPr lang="en-US" sz="4000" b="1" dirty="0">
                <a:solidFill>
                  <a:srgbClr val="660066"/>
                </a:solidFill>
              </a:rPr>
              <a:t>Pi omega Chapter highlights (2/3)</a:t>
            </a:r>
            <a:endParaRPr lang="en-US" dirty="0">
              <a:solidFill>
                <a:srgbClr val="660066"/>
              </a:solidFill>
            </a:endParaRPr>
          </a:p>
        </p:txBody>
      </p:sp>
    </p:spTree>
    <p:extLst>
      <p:ext uri="{BB962C8B-B14F-4D97-AF65-F5344CB8AC3E}">
        <p14:creationId xmlns:p14="http://schemas.microsoft.com/office/powerpoint/2010/main" val="3378645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100" b="0" i="0" u="none" strike="noStrike" kern="1200" cap="none" spc="0" normalizeH="0" baseline="0" noProof="0" smtClean="0">
                <a:ln>
                  <a:noFill/>
                </a:ln>
                <a:solidFill>
                  <a:srgbClr val="B13F9A"/>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100" b="0" i="0" u="none" strike="noStrike" kern="1200" cap="none" spc="0" normalizeH="0" baseline="0" noProof="0">
              <a:ln>
                <a:noFill/>
              </a:ln>
              <a:solidFill>
                <a:srgbClr val="B13F9A"/>
              </a:solidFill>
              <a:effectLst/>
              <a:uLnTx/>
              <a:uFillTx/>
              <a:latin typeface="Trebuchet MS"/>
              <a:ea typeface="+mn-ea"/>
              <a:cs typeface="+mn-cs"/>
            </a:endParaRPr>
          </a:p>
        </p:txBody>
      </p:sp>
      <p:sp>
        <p:nvSpPr>
          <p:cNvPr id="6" name="Rectangle 5">
            <a:extLst>
              <a:ext uri="{FF2B5EF4-FFF2-40B4-BE49-F238E27FC236}">
                <a16:creationId xmlns:a16="http://schemas.microsoft.com/office/drawing/2014/main" id="{B8573EE4-BB0B-4448-8E3F-0616F27AEBF8}"/>
              </a:ext>
            </a:extLst>
          </p:cNvPr>
          <p:cNvSpPr/>
          <p:nvPr/>
        </p:nvSpPr>
        <p:spPr>
          <a:xfrm>
            <a:off x="15551" y="5258450"/>
            <a:ext cx="26670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Pi Omega serves community through Toys for Tots Initiative</a:t>
            </a:r>
          </a:p>
        </p:txBody>
      </p:sp>
      <p:sp>
        <p:nvSpPr>
          <p:cNvPr id="7" name="Title 1">
            <a:extLst>
              <a:ext uri="{FF2B5EF4-FFF2-40B4-BE49-F238E27FC236}">
                <a16:creationId xmlns:a16="http://schemas.microsoft.com/office/drawing/2014/main" id="{E0A101D5-7410-4BE3-B9B3-B15BEA421A9A}"/>
              </a:ext>
            </a:extLst>
          </p:cNvPr>
          <p:cNvSpPr>
            <a:spLocks noGrp="1"/>
          </p:cNvSpPr>
          <p:nvPr>
            <p:ph type="title"/>
          </p:nvPr>
        </p:nvSpPr>
        <p:spPr>
          <a:xfrm>
            <a:off x="1143000" y="228600"/>
            <a:ext cx="6858000" cy="1143000"/>
          </a:xfrm>
        </p:spPr>
        <p:txBody>
          <a:bodyPr>
            <a:normAutofit fontScale="90000"/>
          </a:bodyPr>
          <a:lstStyle/>
          <a:p>
            <a:pPr algn="ctr"/>
            <a:r>
              <a:rPr lang="en-US" sz="4000" b="1" dirty="0">
                <a:solidFill>
                  <a:srgbClr val="660066"/>
                </a:solidFill>
              </a:rPr>
              <a:t>Pi omega Chapter highlights (</a:t>
            </a:r>
            <a:r>
              <a:rPr lang="en-US" sz="4000" dirty="0">
                <a:solidFill>
                  <a:srgbClr val="660066"/>
                </a:solidFill>
              </a:rPr>
              <a:t>3/3</a:t>
            </a:r>
            <a:r>
              <a:rPr lang="en-US" sz="4000" b="1" dirty="0">
                <a:solidFill>
                  <a:srgbClr val="660066"/>
                </a:solidFill>
              </a:rPr>
              <a:t>)</a:t>
            </a:r>
            <a:endParaRPr lang="en-US" dirty="0">
              <a:solidFill>
                <a:srgbClr val="660066"/>
              </a:solidFill>
            </a:endParaRPr>
          </a:p>
        </p:txBody>
      </p:sp>
      <p:pic>
        <p:nvPicPr>
          <p:cNvPr id="2" name="Picture 1">
            <a:extLst>
              <a:ext uri="{FF2B5EF4-FFF2-40B4-BE49-F238E27FC236}">
                <a16:creationId xmlns:a16="http://schemas.microsoft.com/office/drawing/2014/main" id="{B1E19B74-8729-4438-869E-282C8534EEAE}"/>
              </a:ext>
            </a:extLst>
          </p:cNvPr>
          <p:cNvPicPr>
            <a:picLocks noChangeAspect="1"/>
          </p:cNvPicPr>
          <p:nvPr/>
        </p:nvPicPr>
        <p:blipFill>
          <a:blip r:embed="rId2"/>
          <a:stretch>
            <a:fillRect/>
          </a:stretch>
        </p:blipFill>
        <p:spPr>
          <a:xfrm>
            <a:off x="135958" y="2312762"/>
            <a:ext cx="2115192" cy="2861914"/>
          </a:xfrm>
          <a:prstGeom prst="rect">
            <a:avLst/>
          </a:prstGeom>
        </p:spPr>
      </p:pic>
      <p:pic>
        <p:nvPicPr>
          <p:cNvPr id="4" name="Picture 3">
            <a:extLst>
              <a:ext uri="{FF2B5EF4-FFF2-40B4-BE49-F238E27FC236}">
                <a16:creationId xmlns:a16="http://schemas.microsoft.com/office/drawing/2014/main" id="{2145D3C0-4509-4768-B4E2-491AB347113C}"/>
              </a:ext>
            </a:extLst>
          </p:cNvPr>
          <p:cNvPicPr>
            <a:picLocks noChangeAspect="1"/>
          </p:cNvPicPr>
          <p:nvPr/>
        </p:nvPicPr>
        <p:blipFill rotWithShape="1">
          <a:blip r:embed="rId3"/>
          <a:srcRect l="23554" r="14825"/>
          <a:stretch/>
        </p:blipFill>
        <p:spPr>
          <a:xfrm>
            <a:off x="3036822" y="2361357"/>
            <a:ext cx="2115192" cy="2861914"/>
          </a:xfrm>
          <a:prstGeom prst="rect">
            <a:avLst/>
          </a:prstGeom>
        </p:spPr>
      </p:pic>
      <p:sp>
        <p:nvSpPr>
          <p:cNvPr id="8" name="Rectangle 7">
            <a:extLst>
              <a:ext uri="{FF2B5EF4-FFF2-40B4-BE49-F238E27FC236}">
                <a16:creationId xmlns:a16="http://schemas.microsoft.com/office/drawing/2014/main" id="{F398C829-FD60-4893-8BE0-FCF6BB86C28D}"/>
              </a:ext>
            </a:extLst>
          </p:cNvPr>
          <p:cNvSpPr/>
          <p:nvPr/>
        </p:nvSpPr>
        <p:spPr>
          <a:xfrm>
            <a:off x="2760917" y="5258450"/>
            <a:ext cx="26670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Pi Omega Serves Produce for the Baltimore City Community </a:t>
            </a:r>
          </a:p>
        </p:txBody>
      </p:sp>
      <p:pic>
        <p:nvPicPr>
          <p:cNvPr id="5" name="Picture 4">
            <a:extLst>
              <a:ext uri="{FF2B5EF4-FFF2-40B4-BE49-F238E27FC236}">
                <a16:creationId xmlns:a16="http://schemas.microsoft.com/office/drawing/2014/main" id="{B6C94450-3059-468E-BB30-4ED65D772BA7}"/>
              </a:ext>
            </a:extLst>
          </p:cNvPr>
          <p:cNvPicPr>
            <a:picLocks noChangeAspect="1"/>
          </p:cNvPicPr>
          <p:nvPr/>
        </p:nvPicPr>
        <p:blipFill>
          <a:blip r:embed="rId4"/>
          <a:stretch>
            <a:fillRect/>
          </a:stretch>
        </p:blipFill>
        <p:spPr>
          <a:xfrm>
            <a:off x="5782188" y="2290955"/>
            <a:ext cx="2115192" cy="2861914"/>
          </a:xfrm>
          <a:prstGeom prst="rect">
            <a:avLst/>
          </a:prstGeom>
        </p:spPr>
      </p:pic>
      <p:sp>
        <p:nvSpPr>
          <p:cNvPr id="9" name="Rectangle 8">
            <a:extLst>
              <a:ext uri="{FF2B5EF4-FFF2-40B4-BE49-F238E27FC236}">
                <a16:creationId xmlns:a16="http://schemas.microsoft.com/office/drawing/2014/main" id="{7CDEB47C-A2F4-418B-8468-C85E93560A55}"/>
              </a:ext>
            </a:extLst>
          </p:cNvPr>
          <p:cNvSpPr/>
          <p:nvPr/>
        </p:nvSpPr>
        <p:spPr>
          <a:xfrm>
            <a:off x="5506284" y="5090901"/>
            <a:ext cx="266700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Pi Omega served the Baltimore City Community through Burlington Coat Factory’s Coat Drive </a:t>
            </a:r>
          </a:p>
        </p:txBody>
      </p:sp>
    </p:spTree>
    <p:extLst>
      <p:ext uri="{BB962C8B-B14F-4D97-AF65-F5344CB8AC3E}">
        <p14:creationId xmlns:p14="http://schemas.microsoft.com/office/powerpoint/2010/main" val="3874229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713" y="762000"/>
            <a:ext cx="6382584" cy="1143000"/>
          </a:xfrm>
        </p:spPr>
        <p:txBody>
          <a:bodyPr>
            <a:normAutofit fontScale="90000"/>
          </a:bodyPr>
          <a:lstStyle/>
          <a:p>
            <a:pPr algn="ctr"/>
            <a:r>
              <a:rPr lang="en-US" sz="4000" b="1" dirty="0">
                <a:solidFill>
                  <a:srgbClr val="660066"/>
                </a:solidFill>
              </a:rPr>
              <a:t>Upcoming Events</a:t>
            </a:r>
            <a:br>
              <a:rPr lang="en-US" sz="4000" b="1" dirty="0">
                <a:solidFill>
                  <a:srgbClr val="660066"/>
                </a:solidFill>
              </a:rPr>
            </a:br>
            <a:br>
              <a:rPr lang="en-US" sz="4000" b="1" dirty="0">
                <a:solidFill>
                  <a:srgbClr val="660066"/>
                </a:solidFill>
              </a:rPr>
            </a:br>
            <a:endParaRPr lang="en-US" dirty="0">
              <a:solidFill>
                <a:srgbClr val="660066"/>
              </a:solidFill>
            </a:endParaRPr>
          </a:p>
        </p:txBody>
      </p:sp>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5</a:t>
            </a:fld>
            <a:endParaRPr lang="en-US">
              <a:solidFill>
                <a:srgbClr val="B13F9A"/>
              </a:solidFill>
            </a:endParaRPr>
          </a:p>
        </p:txBody>
      </p:sp>
      <p:sp>
        <p:nvSpPr>
          <p:cNvPr id="5" name="Rectangle 4">
            <a:extLst>
              <a:ext uri="{FF2B5EF4-FFF2-40B4-BE49-F238E27FC236}">
                <a16:creationId xmlns:a16="http://schemas.microsoft.com/office/drawing/2014/main" id="{4998A692-9B74-407C-8E42-A01542F0F91F}"/>
              </a:ext>
            </a:extLst>
          </p:cNvPr>
          <p:cNvSpPr/>
          <p:nvPr/>
        </p:nvSpPr>
        <p:spPr>
          <a:xfrm>
            <a:off x="125480" y="1676400"/>
            <a:ext cx="7999807" cy="5170646"/>
          </a:xfrm>
          <a:prstGeom prst="rect">
            <a:avLst/>
          </a:prstGeom>
        </p:spPr>
        <p:txBody>
          <a:bodyPr wrap="square">
            <a:spAutoFit/>
          </a:bodyPr>
          <a:lstStyle/>
          <a:p>
            <a:r>
              <a:rPr lang="en-US" b="1" u="sng" dirty="0">
                <a:solidFill>
                  <a:srgbClr val="660066"/>
                </a:solidFill>
                <a:ea typeface="Calibri" panose="020F0502020204030204" pitchFamily="34" charset="0"/>
              </a:rPr>
              <a:t>CORRIDOR I UPCOMING EVENTS</a:t>
            </a:r>
          </a:p>
          <a:p>
            <a:endParaRPr lang="en-US" b="1" i="1" u="sng" dirty="0">
              <a:solidFill>
                <a:srgbClr val="660066"/>
              </a:solidFill>
              <a:ea typeface="Calibri" panose="020F0502020204030204" pitchFamily="34" charset="0"/>
            </a:endParaRP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Corridor I Dr. Charles Drew Blood Drive                                                                 Points of Contact:  Bro. Dwayne White and Bro. John Berkley</a:t>
            </a:r>
          </a:p>
          <a:p>
            <a:pPr>
              <a:spcAft>
                <a:spcPts val="1200"/>
              </a:spcAft>
            </a:pPr>
            <a:endParaRPr lang="en-US" dirty="0">
              <a:solidFill>
                <a:srgbClr val="660066"/>
              </a:solidFill>
              <a:ea typeface="Calibri" panose="020F0502020204030204" pitchFamily="34" charset="0"/>
            </a:endParaRP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Corridor I National Kidney Walk                                                                           Point of Contact:  Bro. John Berkley</a:t>
            </a:r>
          </a:p>
          <a:p>
            <a:pPr>
              <a:spcAft>
                <a:spcPts val="1200"/>
              </a:spcAft>
            </a:pPr>
            <a:endParaRPr lang="en-US" dirty="0">
              <a:solidFill>
                <a:srgbClr val="660066"/>
              </a:solidFill>
              <a:ea typeface="Calibri" panose="020F0502020204030204" pitchFamily="34" charset="0"/>
            </a:endParaRP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Update of Corridor I Website </a:t>
            </a:r>
            <a:r>
              <a:rPr lang="en-US" dirty="0">
                <a:solidFill>
                  <a:srgbClr val="7030A0"/>
                </a:solidFill>
                <a:ea typeface="Calibri" panose="020F0502020204030204" pitchFamily="34" charset="0"/>
              </a:rPr>
              <a:t>(</a:t>
            </a:r>
            <a:r>
              <a:rPr lang="en-US" dirty="0">
                <a:solidFill>
                  <a:srgbClr val="7030A0"/>
                </a:solidFill>
                <a:ea typeface="Calibri" panose="020F0502020204030204" pitchFamily="34" charset="0"/>
                <a:hlinkClick r:id="rId2">
                  <a:extLst>
                    <a:ext uri="{A12FA001-AC4F-418D-AE19-62706E023703}">
                      <ahyp:hlinkClr xmlns:ahyp="http://schemas.microsoft.com/office/drawing/2018/hyperlinkcolor" xmlns="" val="tx"/>
                    </a:ext>
                  </a:extLst>
                </a:hlinkClick>
              </a:rPr>
              <a:t>www.2dcorridor1.org</a:t>
            </a:r>
            <a:r>
              <a:rPr lang="en-US" dirty="0">
                <a:solidFill>
                  <a:srgbClr val="7030A0"/>
                </a:solidFill>
                <a:ea typeface="Calibri" panose="020F0502020204030204" pitchFamily="34" charset="0"/>
              </a:rPr>
              <a:t>), </a:t>
            </a:r>
            <a:r>
              <a:rPr lang="en-US" dirty="0">
                <a:solidFill>
                  <a:srgbClr val="660066"/>
                </a:solidFill>
                <a:ea typeface="Calibri" panose="020F0502020204030204" pitchFamily="34" charset="0"/>
              </a:rPr>
              <a:t>content to include:</a:t>
            </a:r>
          </a:p>
          <a:p>
            <a:pPr marL="285750" indent="-285750">
              <a:spcAft>
                <a:spcPts val="1200"/>
              </a:spcAft>
              <a:buFontTx/>
              <a:buChar char="-"/>
            </a:pPr>
            <a:r>
              <a:rPr lang="en-US" dirty="0">
                <a:solidFill>
                  <a:srgbClr val="660066"/>
                </a:solidFill>
                <a:ea typeface="Calibri" panose="020F0502020204030204" pitchFamily="34" charset="0"/>
              </a:rPr>
              <a:t>Covid-19 Food Relief and Community Service spotlight on Iota Nu &amp; Alpha Delta Gamma Chapters</a:t>
            </a:r>
          </a:p>
          <a:p>
            <a:pPr marL="285750" indent="-285750">
              <a:spcAft>
                <a:spcPts val="1200"/>
              </a:spcAft>
              <a:buFontTx/>
              <a:buChar char="-"/>
            </a:pPr>
            <a:r>
              <a:rPr lang="en-US" dirty="0">
                <a:solidFill>
                  <a:srgbClr val="660066"/>
                </a:solidFill>
                <a:ea typeface="Calibri" panose="020F0502020204030204" pitchFamily="34" charset="0"/>
              </a:rPr>
              <a:t>Spotlight on Tau Pi Chapter highlighting their notable impact of donating $1,000 to the Bright Minds Foundation and Howard County Public Schools to assist with providing key essential items to African American students in grades K-8.</a:t>
            </a:r>
            <a:endParaRPr lang="en-US" sz="1400" dirty="0">
              <a:solidFill>
                <a:srgbClr val="660066"/>
              </a:solidFill>
              <a:ea typeface="Calibri" panose="020F0502020204030204" pitchFamily="34" charset="0"/>
            </a:endParaRPr>
          </a:p>
        </p:txBody>
      </p:sp>
    </p:spTree>
    <p:extLst>
      <p:ext uri="{BB962C8B-B14F-4D97-AF65-F5344CB8AC3E}">
        <p14:creationId xmlns:p14="http://schemas.microsoft.com/office/powerpoint/2010/main" val="35875442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100" b="0" i="0" u="none" strike="noStrike" kern="1200" cap="none" spc="0" normalizeH="0" baseline="0" noProof="0" smtClean="0">
                <a:ln>
                  <a:noFill/>
                </a:ln>
                <a:solidFill>
                  <a:srgbClr val="B13F9A"/>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100" b="0" i="0" u="none" strike="noStrike" kern="1200" cap="none" spc="0" normalizeH="0" baseline="0" noProof="0">
              <a:ln>
                <a:noFill/>
              </a:ln>
              <a:solidFill>
                <a:srgbClr val="B13F9A"/>
              </a:solidFill>
              <a:effectLst/>
              <a:uLnTx/>
              <a:uFillTx/>
              <a:latin typeface="Trebuchet MS"/>
              <a:ea typeface="+mn-ea"/>
              <a:cs typeface="+mn-cs"/>
            </a:endParaRPr>
          </a:p>
        </p:txBody>
      </p:sp>
      <p:sp>
        <p:nvSpPr>
          <p:cNvPr id="6" name="Rectangle 5">
            <a:extLst>
              <a:ext uri="{FF2B5EF4-FFF2-40B4-BE49-F238E27FC236}">
                <a16:creationId xmlns:a16="http://schemas.microsoft.com/office/drawing/2014/main" id="{B8573EE4-BB0B-4448-8E3F-0616F27AEBF8}"/>
              </a:ext>
            </a:extLst>
          </p:cNvPr>
          <p:cNvSpPr/>
          <p:nvPr/>
        </p:nvSpPr>
        <p:spPr>
          <a:xfrm>
            <a:off x="457200" y="1905000"/>
            <a:ext cx="7239000" cy="338554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Volunteered and served  in conjunction with St John Baptist Church at the Cedar Lane food Pantry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Donated 30 Thanksgiving Food Baskets along with $20 gift Cards to Needy families in Howard County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Donated 22 desk and chairs to students at Guilford and Jeffers Hill elementary schools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Held  2 virtual public forums for Candidates for Circuit Court Judge of Howard County and Board of Education  for Howard County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Donated 1500 pounds of food to the MD Food Bank on the MLK Day of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p:txBody>
      </p:sp>
      <p:sp>
        <p:nvSpPr>
          <p:cNvPr id="7" name="Title 1">
            <a:extLst>
              <a:ext uri="{FF2B5EF4-FFF2-40B4-BE49-F238E27FC236}">
                <a16:creationId xmlns:a16="http://schemas.microsoft.com/office/drawing/2014/main" id="{2D89C785-EBB3-4C54-B55F-E022CA3E9F3A}"/>
              </a:ext>
            </a:extLst>
          </p:cNvPr>
          <p:cNvSpPr>
            <a:spLocks noGrp="1"/>
          </p:cNvSpPr>
          <p:nvPr>
            <p:ph type="title"/>
          </p:nvPr>
        </p:nvSpPr>
        <p:spPr>
          <a:xfrm>
            <a:off x="1066800" y="152400"/>
            <a:ext cx="6172200" cy="1143000"/>
          </a:xfrm>
        </p:spPr>
        <p:txBody>
          <a:bodyPr>
            <a:normAutofit fontScale="90000"/>
          </a:bodyPr>
          <a:lstStyle/>
          <a:p>
            <a:pPr algn="ctr"/>
            <a:r>
              <a:rPr lang="en-US" sz="4000" b="1" dirty="0">
                <a:solidFill>
                  <a:srgbClr val="660066"/>
                </a:solidFill>
              </a:rPr>
              <a:t>Tau Pi Chapter highlights (1/1)</a:t>
            </a:r>
            <a:endParaRPr lang="en-US" dirty="0">
              <a:solidFill>
                <a:srgbClr val="660066"/>
              </a:solidFill>
            </a:endParaRPr>
          </a:p>
        </p:txBody>
      </p:sp>
    </p:spTree>
    <p:extLst>
      <p:ext uri="{BB962C8B-B14F-4D97-AF65-F5344CB8AC3E}">
        <p14:creationId xmlns:p14="http://schemas.microsoft.com/office/powerpoint/2010/main" val="8272284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100" b="0" i="0" u="none" strike="noStrike" kern="1200" cap="none" spc="0" normalizeH="0" baseline="0" noProof="0" smtClean="0">
                <a:ln>
                  <a:noFill/>
                </a:ln>
                <a:solidFill>
                  <a:srgbClr val="B13F9A"/>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100" b="0" i="0" u="none" strike="noStrike" kern="1200" cap="none" spc="0" normalizeH="0" baseline="0" noProof="0">
              <a:ln>
                <a:noFill/>
              </a:ln>
              <a:solidFill>
                <a:srgbClr val="B13F9A"/>
              </a:solidFill>
              <a:effectLst/>
              <a:uLnTx/>
              <a:uFillTx/>
              <a:latin typeface="Trebuchet MS"/>
              <a:ea typeface="+mn-ea"/>
              <a:cs typeface="+mn-cs"/>
            </a:endParaRPr>
          </a:p>
        </p:txBody>
      </p:sp>
      <p:sp>
        <p:nvSpPr>
          <p:cNvPr id="6" name="Rectangle 5">
            <a:extLst>
              <a:ext uri="{FF2B5EF4-FFF2-40B4-BE49-F238E27FC236}">
                <a16:creationId xmlns:a16="http://schemas.microsoft.com/office/drawing/2014/main" id="{B8573EE4-BB0B-4448-8E3F-0616F27AEBF8}"/>
              </a:ext>
            </a:extLst>
          </p:cNvPr>
          <p:cNvSpPr/>
          <p:nvPr/>
        </p:nvSpPr>
        <p:spPr>
          <a:xfrm>
            <a:off x="457200" y="1905000"/>
            <a:ext cx="7239000" cy="338554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Completed Activities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Chi Delta Inaugural Achievement Week Program</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Roughly 78 people in attendance virtually including Bro. Immediate Past DR Kendall J. Smalls (Keynote Speaker), Bro. DR Kelvin </a:t>
            </a:r>
            <a:r>
              <a:rPr kumimoji="0" lang="en-US" sz="1800" b="0" i="0" u="none" strike="noStrike" kern="1200" cap="none" spc="0" normalizeH="0" baseline="0" noProof="0" dirty="0" err="1">
                <a:ln>
                  <a:noFill/>
                </a:ln>
                <a:solidFill>
                  <a:srgbClr val="660066"/>
                </a:solidFill>
                <a:effectLst/>
                <a:uLnTx/>
                <a:uFillTx/>
                <a:latin typeface="Trebuchet MS"/>
                <a:ea typeface="Calibri" panose="020F0502020204030204" pitchFamily="34" charset="0"/>
                <a:cs typeface="+mn-cs"/>
              </a:rPr>
              <a:t>Ampofo</a:t>
            </a: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 Bro DKRS Amir Shareef, and Bro. Past 1st Vice Grand/16th DR Adam </a:t>
            </a:r>
            <a:r>
              <a:rPr kumimoji="0" lang="en-US" sz="1800" b="0" i="0" u="none" strike="noStrike" kern="1200" cap="none" spc="0" normalizeH="0" baseline="0" noProof="0" dirty="0" err="1">
                <a:ln>
                  <a:noFill/>
                </a:ln>
                <a:solidFill>
                  <a:srgbClr val="660066"/>
                </a:solidFill>
                <a:effectLst/>
                <a:uLnTx/>
                <a:uFillTx/>
                <a:latin typeface="Trebuchet MS"/>
                <a:ea typeface="Calibri" panose="020F0502020204030204" pitchFamily="34" charset="0"/>
                <a:cs typeface="+mn-cs"/>
              </a:rPr>
              <a:t>Mckee</a:t>
            </a: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 Jr.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Other Honored Guest - President </a:t>
            </a:r>
            <a:r>
              <a:rPr kumimoji="0" lang="en-US" sz="1800" b="0" i="0" u="none" strike="noStrike" kern="1200" cap="none" spc="0" normalizeH="0" baseline="0" noProof="0" dirty="0" err="1">
                <a:ln>
                  <a:noFill/>
                </a:ln>
                <a:solidFill>
                  <a:srgbClr val="660066"/>
                </a:solidFill>
                <a:effectLst/>
                <a:uLnTx/>
                <a:uFillTx/>
                <a:latin typeface="Trebuchet MS"/>
                <a:ea typeface="Calibri" panose="020F0502020204030204" pitchFamily="34" charset="0"/>
                <a:cs typeface="+mn-cs"/>
              </a:rPr>
              <a:t>Darryll</a:t>
            </a: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 J. Pines (University of Maryland College Park) &amp; State's Attorney Aisha N. Braveboy (Prince George's County). President Pines received Educator of Year Award and SA Braveboy received Citizen of Year Award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Omega Man of the Year - Joseph Drayton 2 XD '91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p:txBody>
      </p:sp>
      <p:sp>
        <p:nvSpPr>
          <p:cNvPr id="7" name="Title 1">
            <a:extLst>
              <a:ext uri="{FF2B5EF4-FFF2-40B4-BE49-F238E27FC236}">
                <a16:creationId xmlns:a16="http://schemas.microsoft.com/office/drawing/2014/main" id="{2D89C785-EBB3-4C54-B55F-E022CA3E9F3A}"/>
              </a:ext>
            </a:extLst>
          </p:cNvPr>
          <p:cNvSpPr>
            <a:spLocks noGrp="1"/>
          </p:cNvSpPr>
          <p:nvPr>
            <p:ph type="title"/>
          </p:nvPr>
        </p:nvSpPr>
        <p:spPr>
          <a:xfrm>
            <a:off x="1066800" y="152400"/>
            <a:ext cx="6172200" cy="1143000"/>
          </a:xfrm>
        </p:spPr>
        <p:txBody>
          <a:bodyPr>
            <a:normAutofit fontScale="90000"/>
          </a:bodyPr>
          <a:lstStyle/>
          <a:p>
            <a:pPr algn="ctr"/>
            <a:r>
              <a:rPr lang="en-US" sz="4000" dirty="0">
                <a:solidFill>
                  <a:srgbClr val="660066"/>
                </a:solidFill>
              </a:rPr>
              <a:t>Chi Delta </a:t>
            </a:r>
            <a:r>
              <a:rPr lang="en-US" sz="4000" b="1" dirty="0">
                <a:solidFill>
                  <a:srgbClr val="660066"/>
                </a:solidFill>
              </a:rPr>
              <a:t>Chapter highlights (1/2)</a:t>
            </a:r>
            <a:endParaRPr lang="en-US" dirty="0">
              <a:solidFill>
                <a:srgbClr val="660066"/>
              </a:solidFill>
            </a:endParaRPr>
          </a:p>
        </p:txBody>
      </p:sp>
    </p:spTree>
    <p:extLst>
      <p:ext uri="{BB962C8B-B14F-4D97-AF65-F5344CB8AC3E}">
        <p14:creationId xmlns:p14="http://schemas.microsoft.com/office/powerpoint/2010/main" val="36812952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100" b="0" i="0" u="none" strike="noStrike" kern="1200" cap="none" spc="0" normalizeH="0" baseline="0" noProof="0" smtClean="0">
                <a:ln>
                  <a:noFill/>
                </a:ln>
                <a:solidFill>
                  <a:srgbClr val="B13F9A"/>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100" b="0" i="0" u="none" strike="noStrike" kern="1200" cap="none" spc="0" normalizeH="0" baseline="0" noProof="0">
              <a:ln>
                <a:noFill/>
              </a:ln>
              <a:solidFill>
                <a:srgbClr val="B13F9A"/>
              </a:solidFill>
              <a:effectLst/>
              <a:uLnTx/>
              <a:uFillTx/>
              <a:latin typeface="Trebuchet MS"/>
              <a:ea typeface="+mn-ea"/>
              <a:cs typeface="+mn-cs"/>
            </a:endParaRPr>
          </a:p>
        </p:txBody>
      </p:sp>
      <p:sp>
        <p:nvSpPr>
          <p:cNvPr id="6" name="Rectangle 5">
            <a:extLst>
              <a:ext uri="{FF2B5EF4-FFF2-40B4-BE49-F238E27FC236}">
                <a16:creationId xmlns:a16="http://schemas.microsoft.com/office/drawing/2014/main" id="{B8573EE4-BB0B-4448-8E3F-0616F27AEBF8}"/>
              </a:ext>
            </a:extLst>
          </p:cNvPr>
          <p:cNvSpPr/>
          <p:nvPr/>
        </p:nvSpPr>
        <p:spPr>
          <a:xfrm>
            <a:off x="457200" y="1600200"/>
            <a:ext cx="7772400" cy="53245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Currently Executing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Chi Delta Coat Drive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Initiative in partnership with Prince George's House Men's Shelter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Chi Delta Leadership program</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The program focuses on providing life long skills to the Greater College Park community and university students that can translate to multiple walks of life. The program will also be in partnership with the University of Maryland's </a:t>
            </a:r>
            <a:r>
              <a:rPr kumimoji="0" lang="en-US" sz="1800" b="0" i="0" u="none" strike="noStrike" kern="1200" cap="none" spc="0" normalizeH="0" baseline="0" noProof="0" dirty="0" err="1">
                <a:ln>
                  <a:noFill/>
                </a:ln>
                <a:solidFill>
                  <a:srgbClr val="660066"/>
                </a:solidFill>
                <a:effectLst/>
                <a:uLnTx/>
                <a:uFillTx/>
                <a:latin typeface="Trebuchet MS"/>
                <a:ea typeface="Calibri" panose="020F0502020204030204" pitchFamily="34" charset="0"/>
                <a:cs typeface="+mn-cs"/>
              </a:rPr>
              <a:t>Nyumburu</a:t>
            </a: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 Cultural Center to better target the African American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Chi Delta chapter endowment at the University of Maryland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The chapter is moving toward providing scholarships to University of Maryland students through an endowment</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Chapter in communication with legislators on our stance on specific legislation that will affect the Prince George's County/Greater College Park area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p:txBody>
      </p:sp>
      <p:sp>
        <p:nvSpPr>
          <p:cNvPr id="7" name="Title 1">
            <a:extLst>
              <a:ext uri="{FF2B5EF4-FFF2-40B4-BE49-F238E27FC236}">
                <a16:creationId xmlns:a16="http://schemas.microsoft.com/office/drawing/2014/main" id="{2D89C785-EBB3-4C54-B55F-E022CA3E9F3A}"/>
              </a:ext>
            </a:extLst>
          </p:cNvPr>
          <p:cNvSpPr>
            <a:spLocks noGrp="1"/>
          </p:cNvSpPr>
          <p:nvPr>
            <p:ph type="title"/>
          </p:nvPr>
        </p:nvSpPr>
        <p:spPr>
          <a:xfrm>
            <a:off x="1066800" y="152400"/>
            <a:ext cx="6172200" cy="1143000"/>
          </a:xfrm>
        </p:spPr>
        <p:txBody>
          <a:bodyPr>
            <a:normAutofit fontScale="90000"/>
          </a:bodyPr>
          <a:lstStyle/>
          <a:p>
            <a:pPr algn="ctr"/>
            <a:r>
              <a:rPr lang="en-US" sz="4000" dirty="0">
                <a:solidFill>
                  <a:srgbClr val="660066"/>
                </a:solidFill>
              </a:rPr>
              <a:t>Chi Delta </a:t>
            </a:r>
            <a:r>
              <a:rPr lang="en-US" sz="4000" b="1" dirty="0">
                <a:solidFill>
                  <a:srgbClr val="660066"/>
                </a:solidFill>
              </a:rPr>
              <a:t>Chapter highlights (2/2)</a:t>
            </a:r>
            <a:endParaRPr lang="en-US" dirty="0">
              <a:solidFill>
                <a:srgbClr val="660066"/>
              </a:solidFill>
            </a:endParaRPr>
          </a:p>
        </p:txBody>
      </p:sp>
    </p:spTree>
    <p:extLst>
      <p:ext uri="{BB962C8B-B14F-4D97-AF65-F5344CB8AC3E}">
        <p14:creationId xmlns:p14="http://schemas.microsoft.com/office/powerpoint/2010/main" val="8052671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96DBF0-2C8E-4A4A-8216-CC6D82F24A8B}"/>
              </a:ext>
            </a:extLst>
          </p:cNvPr>
          <p:cNvPicPr>
            <a:picLocks noChangeAspect="1"/>
          </p:cNvPicPr>
          <p:nvPr/>
        </p:nvPicPr>
        <p:blipFill>
          <a:blip r:embed="rId2"/>
          <a:stretch>
            <a:fillRect/>
          </a:stretch>
        </p:blipFill>
        <p:spPr>
          <a:xfrm>
            <a:off x="4418000" y="1610558"/>
            <a:ext cx="1217259" cy="1359855"/>
          </a:xfrm>
          <a:prstGeom prst="rect">
            <a:avLst/>
          </a:prstGeom>
        </p:spPr>
      </p:pic>
      <p:sp>
        <p:nvSpPr>
          <p:cNvPr id="2" name="Title 1"/>
          <p:cNvSpPr>
            <a:spLocks noGrp="1"/>
          </p:cNvSpPr>
          <p:nvPr>
            <p:ph type="title"/>
          </p:nvPr>
        </p:nvSpPr>
        <p:spPr>
          <a:xfrm>
            <a:off x="1219200" y="-40130"/>
            <a:ext cx="6382584" cy="1143000"/>
          </a:xfrm>
        </p:spPr>
        <p:txBody>
          <a:bodyPr>
            <a:normAutofit/>
          </a:bodyPr>
          <a:lstStyle/>
          <a:p>
            <a:pPr algn="ctr"/>
            <a:r>
              <a:rPr lang="en-US" sz="3600" dirty="0">
                <a:solidFill>
                  <a:srgbClr val="660066"/>
                </a:solidFill>
              </a:rPr>
              <a:t>Corridor I chapters Omega Men of the year</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100" b="0" i="0" u="none" strike="noStrike" kern="1200" cap="none" spc="0" normalizeH="0" baseline="0" noProof="0" smtClean="0">
                <a:ln>
                  <a:noFill/>
                </a:ln>
                <a:solidFill>
                  <a:srgbClr val="B13F9A"/>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100" b="0" i="0" u="none" strike="noStrike" kern="1200" cap="none" spc="0" normalizeH="0" baseline="0" noProof="0">
              <a:ln>
                <a:noFill/>
              </a:ln>
              <a:solidFill>
                <a:srgbClr val="B13F9A"/>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D463E830-39C5-47CD-A6AF-82673C96B2E3}"/>
              </a:ext>
            </a:extLst>
          </p:cNvPr>
          <p:cNvSpPr/>
          <p:nvPr/>
        </p:nvSpPr>
        <p:spPr>
          <a:xfrm>
            <a:off x="3921025" y="2976798"/>
            <a:ext cx="28956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Bro. Antonio Ferguson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Lambda Gamma </a:t>
            </a:r>
            <a:r>
              <a:rPr kumimoji="0" lang="en-US" sz="1200" b="1" i="0" u="none" strike="noStrike" kern="1200" cap="none" spc="0" normalizeH="0" baseline="0" noProof="0" dirty="0" err="1">
                <a:ln>
                  <a:noFill/>
                </a:ln>
                <a:solidFill>
                  <a:srgbClr val="660066"/>
                </a:solidFill>
                <a:effectLst/>
                <a:uLnTx/>
                <a:uFillTx/>
                <a:latin typeface="Trebuchet MS"/>
                <a:ea typeface="Calibri" panose="020F0502020204030204" pitchFamily="34" charset="0"/>
                <a:cs typeface="+mn-cs"/>
              </a:rPr>
              <a:t>Gamma</a:t>
            </a: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 Chapter</a:t>
            </a:r>
            <a:endParaRPr kumimoji="0" lang="en-US" sz="12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p:txBody>
      </p:sp>
      <p:sp>
        <p:nvSpPr>
          <p:cNvPr id="9" name="Rectangle 8">
            <a:extLst>
              <a:ext uri="{FF2B5EF4-FFF2-40B4-BE49-F238E27FC236}">
                <a16:creationId xmlns:a16="http://schemas.microsoft.com/office/drawing/2014/main" id="{FE91A83C-EDB8-480F-8F2D-F25649A9D091}"/>
              </a:ext>
            </a:extLst>
          </p:cNvPr>
          <p:cNvSpPr/>
          <p:nvPr/>
        </p:nvSpPr>
        <p:spPr>
          <a:xfrm>
            <a:off x="6517398" y="5810033"/>
            <a:ext cx="19050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Bro. Robert Hogan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Delta Beta Chapter</a:t>
            </a:r>
            <a:endParaRPr kumimoji="0" lang="en-US" sz="12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p:txBody>
      </p:sp>
      <p:sp>
        <p:nvSpPr>
          <p:cNvPr id="10" name="Rectangle 9">
            <a:extLst>
              <a:ext uri="{FF2B5EF4-FFF2-40B4-BE49-F238E27FC236}">
                <a16:creationId xmlns:a16="http://schemas.microsoft.com/office/drawing/2014/main" id="{30CA5D8E-F00A-494C-9A24-972EE29A3E16}"/>
              </a:ext>
            </a:extLst>
          </p:cNvPr>
          <p:cNvSpPr/>
          <p:nvPr/>
        </p:nvSpPr>
        <p:spPr>
          <a:xfrm>
            <a:off x="2033261" y="3016437"/>
            <a:ext cx="19050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Bro. Charles Gibson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Iota Nu Chapter</a:t>
            </a:r>
            <a:endParaRPr kumimoji="0" lang="en-US" sz="12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p:txBody>
      </p:sp>
      <p:pic>
        <p:nvPicPr>
          <p:cNvPr id="6" name="Picture 5">
            <a:extLst>
              <a:ext uri="{FF2B5EF4-FFF2-40B4-BE49-F238E27FC236}">
                <a16:creationId xmlns:a16="http://schemas.microsoft.com/office/drawing/2014/main" id="{47F28956-43AD-4A00-ACCD-53C1E74D2B9A}"/>
              </a:ext>
            </a:extLst>
          </p:cNvPr>
          <p:cNvPicPr>
            <a:picLocks noChangeAspect="1"/>
          </p:cNvPicPr>
          <p:nvPr/>
        </p:nvPicPr>
        <p:blipFill rotWithShape="1">
          <a:blip r:embed="rId3"/>
          <a:srcRect l="6436" b="26231"/>
          <a:stretch/>
        </p:blipFill>
        <p:spPr>
          <a:xfrm>
            <a:off x="2337142" y="1622024"/>
            <a:ext cx="1119455" cy="1336924"/>
          </a:xfrm>
          <a:prstGeom prst="rect">
            <a:avLst/>
          </a:prstGeom>
        </p:spPr>
      </p:pic>
      <p:sp>
        <p:nvSpPr>
          <p:cNvPr id="11" name="Rectangle 10">
            <a:extLst>
              <a:ext uri="{FF2B5EF4-FFF2-40B4-BE49-F238E27FC236}">
                <a16:creationId xmlns:a16="http://schemas.microsoft.com/office/drawing/2014/main" id="{6255DA05-73AF-4975-8FE6-ECEB2F7B6949}"/>
              </a:ext>
            </a:extLst>
          </p:cNvPr>
          <p:cNvSpPr/>
          <p:nvPr/>
        </p:nvSpPr>
        <p:spPr>
          <a:xfrm>
            <a:off x="-32530" y="5811036"/>
            <a:ext cx="264066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Bro. Aris Mayfield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Alpha Delta Gamma Chapter</a:t>
            </a:r>
            <a:endParaRPr kumimoji="0" lang="en-US" sz="12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p:txBody>
      </p:sp>
      <p:sp>
        <p:nvSpPr>
          <p:cNvPr id="12" name="Rectangle 11">
            <a:extLst>
              <a:ext uri="{FF2B5EF4-FFF2-40B4-BE49-F238E27FC236}">
                <a16:creationId xmlns:a16="http://schemas.microsoft.com/office/drawing/2014/main" id="{EE3A1539-3C12-4D28-9784-FA351D7D7518}"/>
              </a:ext>
            </a:extLst>
          </p:cNvPr>
          <p:cNvSpPr/>
          <p:nvPr/>
        </p:nvSpPr>
        <p:spPr>
          <a:xfrm>
            <a:off x="4871375" y="5810032"/>
            <a:ext cx="152776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Bro. Eric Fields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Gamma Pi Chapter</a:t>
            </a:r>
            <a:endParaRPr kumimoji="0" lang="en-US" sz="12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p:txBody>
      </p:sp>
      <p:sp>
        <p:nvSpPr>
          <p:cNvPr id="14" name="Rectangle 13">
            <a:extLst>
              <a:ext uri="{FF2B5EF4-FFF2-40B4-BE49-F238E27FC236}">
                <a16:creationId xmlns:a16="http://schemas.microsoft.com/office/drawing/2014/main" id="{4452DD1C-5676-4E21-B2BE-643CBF49D3DF}"/>
              </a:ext>
            </a:extLst>
          </p:cNvPr>
          <p:cNvSpPr/>
          <p:nvPr/>
        </p:nvSpPr>
        <p:spPr>
          <a:xfrm>
            <a:off x="2239186" y="5810032"/>
            <a:ext cx="243482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Bro. </a:t>
            </a:r>
            <a:r>
              <a:rPr kumimoji="0" lang="en-US" sz="1200" b="1" i="0" u="none" strike="noStrike" kern="1200" cap="none" spc="0" normalizeH="0" baseline="0" noProof="0" dirty="0" err="1">
                <a:ln>
                  <a:noFill/>
                </a:ln>
                <a:solidFill>
                  <a:srgbClr val="660066"/>
                </a:solidFill>
                <a:effectLst/>
                <a:uLnTx/>
                <a:uFillTx/>
                <a:latin typeface="Trebuchet MS"/>
                <a:ea typeface="Calibri" panose="020F0502020204030204" pitchFamily="34" charset="0"/>
                <a:cs typeface="+mn-cs"/>
              </a:rPr>
              <a:t>Larnell</a:t>
            </a: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 Simpson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Alpha Lambda </a:t>
            </a:r>
            <a:r>
              <a:rPr kumimoji="0" lang="en-US" sz="1200" b="1" i="0" u="none" strike="noStrike" kern="1200" cap="none" spc="0" normalizeH="0" baseline="0" noProof="0" dirty="0" err="1">
                <a:ln>
                  <a:noFill/>
                </a:ln>
                <a:solidFill>
                  <a:srgbClr val="660066"/>
                </a:solidFill>
                <a:effectLst/>
                <a:uLnTx/>
                <a:uFillTx/>
                <a:latin typeface="Trebuchet MS"/>
                <a:ea typeface="Calibri" panose="020F0502020204030204" pitchFamily="34" charset="0"/>
                <a:cs typeface="+mn-cs"/>
              </a:rPr>
              <a:t>Lambda</a:t>
            </a: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 Chapter</a:t>
            </a:r>
            <a:endParaRPr kumimoji="0" lang="en-US" sz="12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p:txBody>
      </p:sp>
      <p:sp>
        <p:nvSpPr>
          <p:cNvPr id="15" name="Rectangle 14">
            <a:extLst>
              <a:ext uri="{FF2B5EF4-FFF2-40B4-BE49-F238E27FC236}">
                <a16:creationId xmlns:a16="http://schemas.microsoft.com/office/drawing/2014/main" id="{BFCF6EC4-A805-48E6-A40B-ADF5F6BE2472}"/>
              </a:ext>
            </a:extLst>
          </p:cNvPr>
          <p:cNvSpPr/>
          <p:nvPr/>
        </p:nvSpPr>
        <p:spPr>
          <a:xfrm>
            <a:off x="0" y="4735961"/>
            <a:ext cx="19050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Bro. Gerald Greenfield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Tau Pi Chapter</a:t>
            </a:r>
            <a:endParaRPr kumimoji="0" lang="en-US" sz="12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p:txBody>
      </p:sp>
      <p:sp>
        <p:nvSpPr>
          <p:cNvPr id="16" name="Rectangle 15">
            <a:extLst>
              <a:ext uri="{FF2B5EF4-FFF2-40B4-BE49-F238E27FC236}">
                <a16:creationId xmlns:a16="http://schemas.microsoft.com/office/drawing/2014/main" id="{0B6A8768-5502-48E4-8E8E-AF0B09020F36}"/>
              </a:ext>
            </a:extLst>
          </p:cNvPr>
          <p:cNvSpPr/>
          <p:nvPr/>
        </p:nvSpPr>
        <p:spPr>
          <a:xfrm>
            <a:off x="11667" y="2949103"/>
            <a:ext cx="19050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Bro. Daron </a:t>
            </a:r>
            <a:r>
              <a:rPr kumimoji="0" lang="en-US" sz="1200" b="1" i="0" u="none" strike="noStrike" kern="1200" cap="none" spc="0" normalizeH="0" baseline="0" noProof="0" dirty="0" err="1">
                <a:ln>
                  <a:noFill/>
                </a:ln>
                <a:solidFill>
                  <a:srgbClr val="660066"/>
                </a:solidFill>
                <a:effectLst/>
                <a:uLnTx/>
                <a:uFillTx/>
                <a:latin typeface="Trebuchet MS"/>
                <a:ea typeface="Calibri" panose="020F0502020204030204" pitchFamily="34" charset="0"/>
                <a:cs typeface="+mn-cs"/>
              </a:rPr>
              <a:t>Fullwood</a:t>
            </a:r>
            <a:endPar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Iota Mu </a:t>
            </a:r>
            <a:r>
              <a:rPr kumimoji="0" lang="en-US" sz="1200" b="1" i="0" u="none" strike="noStrike" kern="1200" cap="none" spc="0" normalizeH="0" baseline="0" noProof="0" dirty="0" err="1">
                <a:ln>
                  <a:noFill/>
                </a:ln>
                <a:solidFill>
                  <a:srgbClr val="660066"/>
                </a:solidFill>
                <a:effectLst/>
                <a:uLnTx/>
                <a:uFillTx/>
                <a:latin typeface="Trebuchet MS"/>
                <a:ea typeface="Calibri" panose="020F0502020204030204" pitchFamily="34" charset="0"/>
                <a:cs typeface="+mn-cs"/>
              </a:rPr>
              <a:t>Mu</a:t>
            </a: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 Chapter</a:t>
            </a:r>
            <a:endParaRPr kumimoji="0" lang="en-US" sz="12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p:txBody>
      </p:sp>
      <p:pic>
        <p:nvPicPr>
          <p:cNvPr id="13" name="Picture 12">
            <a:extLst>
              <a:ext uri="{FF2B5EF4-FFF2-40B4-BE49-F238E27FC236}">
                <a16:creationId xmlns:a16="http://schemas.microsoft.com/office/drawing/2014/main" id="{16D970D4-D9D6-4378-AAA5-4552E3E1E682}"/>
              </a:ext>
            </a:extLst>
          </p:cNvPr>
          <p:cNvPicPr>
            <a:picLocks noChangeAspect="1"/>
          </p:cNvPicPr>
          <p:nvPr/>
        </p:nvPicPr>
        <p:blipFill>
          <a:blip r:embed="rId4"/>
          <a:stretch>
            <a:fillRect/>
          </a:stretch>
        </p:blipFill>
        <p:spPr>
          <a:xfrm>
            <a:off x="139781" y="3429000"/>
            <a:ext cx="1162370" cy="1354774"/>
          </a:xfrm>
          <a:prstGeom prst="rect">
            <a:avLst/>
          </a:prstGeom>
        </p:spPr>
      </p:pic>
      <p:pic>
        <p:nvPicPr>
          <p:cNvPr id="17" name="Picture 16">
            <a:extLst>
              <a:ext uri="{FF2B5EF4-FFF2-40B4-BE49-F238E27FC236}">
                <a16:creationId xmlns:a16="http://schemas.microsoft.com/office/drawing/2014/main" id="{974A4E8A-6D14-4672-B877-88905E8C6F09}"/>
              </a:ext>
            </a:extLst>
          </p:cNvPr>
          <p:cNvPicPr>
            <a:picLocks noChangeAspect="1"/>
          </p:cNvPicPr>
          <p:nvPr/>
        </p:nvPicPr>
        <p:blipFill rotWithShape="1">
          <a:blip r:embed="rId5"/>
          <a:srcRect l="23645" t="23099" r="39047" b="52937"/>
          <a:stretch/>
        </p:blipFill>
        <p:spPr>
          <a:xfrm>
            <a:off x="157963" y="1622024"/>
            <a:ext cx="1162370" cy="1354774"/>
          </a:xfrm>
          <a:prstGeom prst="rect">
            <a:avLst/>
          </a:prstGeom>
        </p:spPr>
      </p:pic>
      <p:pic>
        <p:nvPicPr>
          <p:cNvPr id="18" name="Picture 17">
            <a:extLst>
              <a:ext uri="{FF2B5EF4-FFF2-40B4-BE49-F238E27FC236}">
                <a16:creationId xmlns:a16="http://schemas.microsoft.com/office/drawing/2014/main" id="{9EB73615-43F4-4A12-B938-3C91A703DA7E}"/>
              </a:ext>
            </a:extLst>
          </p:cNvPr>
          <p:cNvPicPr>
            <a:picLocks noChangeAspect="1"/>
          </p:cNvPicPr>
          <p:nvPr/>
        </p:nvPicPr>
        <p:blipFill>
          <a:blip r:embed="rId6"/>
          <a:stretch>
            <a:fillRect/>
          </a:stretch>
        </p:blipFill>
        <p:spPr>
          <a:xfrm>
            <a:off x="6650346" y="1626222"/>
            <a:ext cx="1154289" cy="1350576"/>
          </a:xfrm>
          <a:prstGeom prst="rect">
            <a:avLst/>
          </a:prstGeom>
        </p:spPr>
      </p:pic>
      <p:sp>
        <p:nvSpPr>
          <p:cNvPr id="20" name="Rectangle 19">
            <a:extLst>
              <a:ext uri="{FF2B5EF4-FFF2-40B4-BE49-F238E27FC236}">
                <a16:creationId xmlns:a16="http://schemas.microsoft.com/office/drawing/2014/main" id="{4D73B326-1722-465B-B337-0A9656995EA8}"/>
              </a:ext>
            </a:extLst>
          </p:cNvPr>
          <p:cNvSpPr/>
          <p:nvPr/>
        </p:nvSpPr>
        <p:spPr>
          <a:xfrm>
            <a:off x="6545616" y="3016268"/>
            <a:ext cx="20574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Bro. Cornell Walker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Mu Rho Chapter</a:t>
            </a:r>
            <a:endParaRPr kumimoji="0" lang="en-US" sz="12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p:txBody>
      </p:sp>
      <p:pic>
        <p:nvPicPr>
          <p:cNvPr id="22" name="Picture 21">
            <a:extLst>
              <a:ext uri="{FF2B5EF4-FFF2-40B4-BE49-F238E27FC236}">
                <a16:creationId xmlns:a16="http://schemas.microsoft.com/office/drawing/2014/main" id="{04AF5290-134F-4442-B625-E34E30A3B912}"/>
              </a:ext>
            </a:extLst>
          </p:cNvPr>
          <p:cNvPicPr>
            <a:picLocks noChangeAspect="1"/>
          </p:cNvPicPr>
          <p:nvPr/>
        </p:nvPicPr>
        <p:blipFill>
          <a:blip r:embed="rId7"/>
          <a:stretch>
            <a:fillRect/>
          </a:stretch>
        </p:blipFill>
        <p:spPr>
          <a:xfrm>
            <a:off x="6685179" y="3477933"/>
            <a:ext cx="1119456" cy="1365698"/>
          </a:xfrm>
          <a:prstGeom prst="rect">
            <a:avLst/>
          </a:prstGeom>
        </p:spPr>
      </p:pic>
      <p:sp>
        <p:nvSpPr>
          <p:cNvPr id="25" name="Rectangle 24">
            <a:extLst>
              <a:ext uri="{FF2B5EF4-FFF2-40B4-BE49-F238E27FC236}">
                <a16:creationId xmlns:a16="http://schemas.microsoft.com/office/drawing/2014/main" id="{3A4845C5-A3CA-414A-AA66-9DB6FD5D3602}"/>
              </a:ext>
            </a:extLst>
          </p:cNvPr>
          <p:cNvSpPr/>
          <p:nvPr/>
        </p:nvSpPr>
        <p:spPr>
          <a:xfrm>
            <a:off x="6363364" y="4885334"/>
            <a:ext cx="176308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Bro. </a:t>
            </a:r>
            <a:r>
              <a:rPr kumimoji="0" lang="en-US" sz="1200" b="1" i="0" u="none" strike="noStrike" kern="1200" cap="none" spc="0" normalizeH="0" baseline="0" noProof="0" dirty="0" err="1">
                <a:ln>
                  <a:noFill/>
                </a:ln>
                <a:solidFill>
                  <a:srgbClr val="660066"/>
                </a:solidFill>
                <a:effectLst/>
                <a:uLnTx/>
                <a:uFillTx/>
                <a:latin typeface="Trebuchet MS"/>
                <a:ea typeface="Calibri" panose="020F0502020204030204" pitchFamily="34" charset="0"/>
                <a:cs typeface="+mn-cs"/>
              </a:rPr>
              <a:t>J’Sean</a:t>
            </a: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 Williams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Epsilon Sigma Chapter</a:t>
            </a:r>
            <a:endParaRPr kumimoji="0" lang="en-US" sz="12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p:txBody>
      </p:sp>
    </p:spTree>
    <p:extLst>
      <p:ext uri="{BB962C8B-B14F-4D97-AF65-F5344CB8AC3E}">
        <p14:creationId xmlns:p14="http://schemas.microsoft.com/office/powerpoint/2010/main" val="10970379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0130"/>
            <a:ext cx="6382584" cy="1143000"/>
          </a:xfrm>
        </p:spPr>
        <p:txBody>
          <a:bodyPr>
            <a:normAutofit/>
          </a:bodyPr>
          <a:lstStyle/>
          <a:p>
            <a:pPr algn="ctr"/>
            <a:r>
              <a:rPr lang="en-US" sz="3600" dirty="0">
                <a:solidFill>
                  <a:srgbClr val="660066"/>
                </a:solidFill>
              </a:rPr>
              <a:t>Corridor I chapters Omega Men of the year</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100" b="0" i="0" u="none" strike="noStrike" kern="1200" cap="none" spc="0" normalizeH="0" baseline="0" noProof="0" smtClean="0">
                <a:ln>
                  <a:noFill/>
                </a:ln>
                <a:solidFill>
                  <a:srgbClr val="B13F9A"/>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100" b="0" i="0" u="none" strike="noStrike" kern="1200" cap="none" spc="0" normalizeH="0" baseline="0" noProof="0">
              <a:ln>
                <a:noFill/>
              </a:ln>
              <a:solidFill>
                <a:srgbClr val="B13F9A"/>
              </a:solidFill>
              <a:effectLst/>
              <a:uLnTx/>
              <a:uFillTx/>
              <a:latin typeface="Trebuchet MS"/>
              <a:ea typeface="+mn-ea"/>
              <a:cs typeface="+mn-cs"/>
            </a:endParaRPr>
          </a:p>
        </p:txBody>
      </p:sp>
      <p:sp>
        <p:nvSpPr>
          <p:cNvPr id="7" name="Rectangle 6">
            <a:extLst>
              <a:ext uri="{FF2B5EF4-FFF2-40B4-BE49-F238E27FC236}">
                <a16:creationId xmlns:a16="http://schemas.microsoft.com/office/drawing/2014/main" id="{3A1090F5-E996-4A48-89D6-642DD5671500}"/>
              </a:ext>
            </a:extLst>
          </p:cNvPr>
          <p:cNvSpPr/>
          <p:nvPr/>
        </p:nvSpPr>
        <p:spPr>
          <a:xfrm>
            <a:off x="2057400" y="2100047"/>
            <a:ext cx="185181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Bro. Walter Neighbors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Mu Nu Chapter</a:t>
            </a:r>
            <a:endParaRPr kumimoji="0" lang="en-US" sz="12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p:txBody>
      </p:sp>
      <p:sp>
        <p:nvSpPr>
          <p:cNvPr id="8" name="Rectangle 7">
            <a:extLst>
              <a:ext uri="{FF2B5EF4-FFF2-40B4-BE49-F238E27FC236}">
                <a16:creationId xmlns:a16="http://schemas.microsoft.com/office/drawing/2014/main" id="{D61CE277-B97C-4EA7-B48E-805FB0B02E48}"/>
              </a:ext>
            </a:extLst>
          </p:cNvPr>
          <p:cNvSpPr/>
          <p:nvPr/>
        </p:nvSpPr>
        <p:spPr>
          <a:xfrm>
            <a:off x="4092039" y="2143792"/>
            <a:ext cx="19050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Bro. Lamonte Tyler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Pi Omega Chapter</a:t>
            </a:r>
            <a:endParaRPr kumimoji="0" lang="en-US" sz="12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p:txBody>
      </p:sp>
      <p:sp>
        <p:nvSpPr>
          <p:cNvPr id="19" name="Rectangle 18">
            <a:extLst>
              <a:ext uri="{FF2B5EF4-FFF2-40B4-BE49-F238E27FC236}">
                <a16:creationId xmlns:a16="http://schemas.microsoft.com/office/drawing/2014/main" id="{33B91FAF-8FA1-4E7B-8477-B90F7D8737F9}"/>
              </a:ext>
            </a:extLst>
          </p:cNvPr>
          <p:cNvSpPr/>
          <p:nvPr/>
        </p:nvSpPr>
        <p:spPr>
          <a:xfrm>
            <a:off x="79778" y="2089819"/>
            <a:ext cx="20574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Bro. Eric </a:t>
            </a:r>
            <a:r>
              <a:rPr kumimoji="0" lang="en-US" sz="1200" b="1" i="0" u="none" strike="noStrike" kern="1200" cap="none" spc="0" normalizeH="0" baseline="0" noProof="0" dirty="0" err="1">
                <a:ln>
                  <a:noFill/>
                </a:ln>
                <a:solidFill>
                  <a:srgbClr val="660066"/>
                </a:solidFill>
                <a:effectLst/>
                <a:uLnTx/>
                <a:uFillTx/>
                <a:latin typeface="Trebuchet MS"/>
                <a:ea typeface="Calibri" panose="020F0502020204030204" pitchFamily="34" charset="0"/>
                <a:cs typeface="+mn-cs"/>
              </a:rPr>
              <a:t>Ravenell</a:t>
            </a:r>
            <a:endPar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Theta Mu </a:t>
            </a:r>
            <a:r>
              <a:rPr kumimoji="0" lang="en-US" sz="1200" b="1" i="0" u="none" strike="noStrike" kern="1200" cap="none" spc="0" normalizeH="0" baseline="0" noProof="0" dirty="0" err="1">
                <a:ln>
                  <a:noFill/>
                </a:ln>
                <a:solidFill>
                  <a:srgbClr val="660066"/>
                </a:solidFill>
                <a:effectLst/>
                <a:uLnTx/>
                <a:uFillTx/>
                <a:latin typeface="Trebuchet MS"/>
                <a:ea typeface="Calibri" panose="020F0502020204030204" pitchFamily="34" charset="0"/>
                <a:cs typeface="+mn-cs"/>
              </a:rPr>
              <a:t>Mu</a:t>
            </a: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 Chapter</a:t>
            </a:r>
            <a:endParaRPr kumimoji="0" lang="en-US" sz="12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p:txBody>
      </p:sp>
      <p:sp>
        <p:nvSpPr>
          <p:cNvPr id="21" name="Rectangle 20">
            <a:extLst>
              <a:ext uri="{FF2B5EF4-FFF2-40B4-BE49-F238E27FC236}">
                <a16:creationId xmlns:a16="http://schemas.microsoft.com/office/drawing/2014/main" id="{0487CC16-D325-424E-B4BB-2D1D5B981098}"/>
              </a:ext>
            </a:extLst>
          </p:cNvPr>
          <p:cNvSpPr/>
          <p:nvPr/>
        </p:nvSpPr>
        <p:spPr>
          <a:xfrm>
            <a:off x="6251448" y="2100047"/>
            <a:ext cx="20574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Bro. Joseph Drayton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Chi Delta Chapter</a:t>
            </a:r>
            <a:endParaRPr kumimoji="0" lang="en-US" sz="12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p:txBody>
      </p:sp>
      <p:sp>
        <p:nvSpPr>
          <p:cNvPr id="24" name="Rectangle 23">
            <a:extLst>
              <a:ext uri="{FF2B5EF4-FFF2-40B4-BE49-F238E27FC236}">
                <a16:creationId xmlns:a16="http://schemas.microsoft.com/office/drawing/2014/main" id="{AC7F7A94-28DD-498E-A342-3CFC162547B1}"/>
              </a:ext>
            </a:extLst>
          </p:cNvPr>
          <p:cNvSpPr/>
          <p:nvPr/>
        </p:nvSpPr>
        <p:spPr>
          <a:xfrm>
            <a:off x="1474396" y="3235723"/>
            <a:ext cx="243482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Bro. Dr. Bernard Jackson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Co-Omega Man of the Year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Tau Lambda </a:t>
            </a:r>
            <a:r>
              <a:rPr kumimoji="0" lang="en-US" sz="1200" b="1" i="0" u="none" strike="noStrike" kern="1200" cap="none" spc="0" normalizeH="0" baseline="0" noProof="0" dirty="0" err="1">
                <a:ln>
                  <a:noFill/>
                </a:ln>
                <a:solidFill>
                  <a:srgbClr val="660066"/>
                </a:solidFill>
                <a:effectLst/>
                <a:uLnTx/>
                <a:uFillTx/>
                <a:latin typeface="Trebuchet MS"/>
                <a:ea typeface="Calibri" panose="020F0502020204030204" pitchFamily="34" charset="0"/>
                <a:cs typeface="+mn-cs"/>
              </a:rPr>
              <a:t>Lambda</a:t>
            </a: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 Chapter</a:t>
            </a:r>
            <a:endParaRPr kumimoji="0" lang="en-US" sz="12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p:txBody>
      </p:sp>
      <p:sp>
        <p:nvSpPr>
          <p:cNvPr id="26" name="Rectangle 25">
            <a:extLst>
              <a:ext uri="{FF2B5EF4-FFF2-40B4-BE49-F238E27FC236}">
                <a16:creationId xmlns:a16="http://schemas.microsoft.com/office/drawing/2014/main" id="{4B196734-5B7A-41C6-887D-D5066DDE5DAB}"/>
              </a:ext>
            </a:extLst>
          </p:cNvPr>
          <p:cNvSpPr/>
          <p:nvPr/>
        </p:nvSpPr>
        <p:spPr>
          <a:xfrm>
            <a:off x="4557156" y="3235723"/>
            <a:ext cx="243482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Bro. William Hall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Co-Omega Man of the Year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Tau Lambda </a:t>
            </a:r>
            <a:r>
              <a:rPr kumimoji="0" lang="en-US" sz="1200" b="1" i="0" u="none" strike="noStrike" kern="1200" cap="none" spc="0" normalizeH="0" baseline="0" noProof="0" dirty="0" err="1">
                <a:ln>
                  <a:noFill/>
                </a:ln>
                <a:solidFill>
                  <a:srgbClr val="660066"/>
                </a:solidFill>
                <a:effectLst/>
                <a:uLnTx/>
                <a:uFillTx/>
                <a:latin typeface="Trebuchet MS"/>
                <a:ea typeface="Calibri" panose="020F0502020204030204" pitchFamily="34" charset="0"/>
                <a:cs typeface="+mn-cs"/>
              </a:rPr>
              <a:t>Lambda</a:t>
            </a:r>
            <a:r>
              <a:rPr kumimoji="0" lang="en-US" sz="12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 Chapter</a:t>
            </a:r>
            <a:endParaRPr kumimoji="0" lang="en-US" sz="12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p:txBody>
      </p:sp>
    </p:spTree>
    <p:extLst>
      <p:ext uri="{BB962C8B-B14F-4D97-AF65-F5344CB8AC3E}">
        <p14:creationId xmlns:p14="http://schemas.microsoft.com/office/powerpoint/2010/main" val="94906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0130"/>
            <a:ext cx="6382584" cy="1143000"/>
          </a:xfrm>
        </p:spPr>
        <p:txBody>
          <a:bodyPr>
            <a:normAutofit/>
          </a:bodyPr>
          <a:lstStyle/>
          <a:p>
            <a:pPr algn="ctr"/>
            <a:r>
              <a:rPr lang="en-US" sz="3600" dirty="0">
                <a:solidFill>
                  <a:srgbClr val="660066"/>
                </a:solidFill>
              </a:rPr>
              <a:t>Corridor I brothers of the month (1/2)</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100" b="0" i="0" u="none" strike="noStrike" kern="1200" cap="none" spc="0" normalizeH="0" baseline="0" noProof="0" smtClean="0">
                <a:ln>
                  <a:noFill/>
                </a:ln>
                <a:solidFill>
                  <a:srgbClr val="B13F9A"/>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100" b="0" i="0" u="none" strike="noStrike" kern="1200" cap="none" spc="0" normalizeH="0" baseline="0" noProof="0">
              <a:ln>
                <a:noFill/>
              </a:ln>
              <a:solidFill>
                <a:srgbClr val="B13F9A"/>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D463E830-39C5-47CD-A6AF-82673C96B2E3}"/>
              </a:ext>
            </a:extLst>
          </p:cNvPr>
          <p:cNvSpPr/>
          <p:nvPr/>
        </p:nvSpPr>
        <p:spPr>
          <a:xfrm>
            <a:off x="1752600" y="2133600"/>
            <a:ext cx="6248400" cy="480131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Undergraduate Brother of the Month:  Brother </a:t>
            </a:r>
            <a:r>
              <a:rPr kumimoji="0" lang="en-US" sz="1800" b="1" i="0" u="none" strike="noStrike" kern="1200" cap="none" spc="0" normalizeH="0" baseline="0" noProof="0" dirty="0" err="1">
                <a:ln>
                  <a:noFill/>
                </a:ln>
                <a:solidFill>
                  <a:srgbClr val="660066"/>
                </a:solidFill>
                <a:effectLst/>
                <a:uLnTx/>
                <a:uFillTx/>
                <a:latin typeface="Trebuchet MS"/>
                <a:ea typeface="Calibri" panose="020F0502020204030204" pitchFamily="34" charset="0"/>
                <a:cs typeface="+mn-cs"/>
              </a:rPr>
              <a:t>J’Sean</a:t>
            </a:r>
            <a:r>
              <a:rPr kumimoji="0" lang="en-US" sz="18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 Williams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Current Basileus, Epsilon Sigma Chapter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Leading reformation of administrative processes within his chapter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Outstanding efforts in also leading Epsilon Sigma to IHQ compliance</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Graduate Brother of the Month:  Brother Dwayne White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Current 2</a:t>
            </a:r>
            <a:r>
              <a:rPr kumimoji="0" lang="en-US" sz="1800" b="0" i="0" u="none" strike="noStrike" kern="1200" cap="none" spc="0" normalizeH="0" baseline="30000" noProof="0" dirty="0">
                <a:ln>
                  <a:noFill/>
                </a:ln>
                <a:solidFill>
                  <a:srgbClr val="660066"/>
                </a:solidFill>
                <a:effectLst/>
                <a:uLnTx/>
                <a:uFillTx/>
                <a:latin typeface="Trebuchet MS"/>
                <a:ea typeface="Calibri" panose="020F0502020204030204" pitchFamily="34" charset="0"/>
                <a:cs typeface="+mn-cs"/>
              </a:rPr>
              <a:t>nd</a:t>
            </a: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 District Social Action Committee Chair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Currently Corridor 1 Social Action Committee Chair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Plans and leads many key community service and social action initiatives throughout the corridor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p:txBody>
      </p:sp>
      <p:pic>
        <p:nvPicPr>
          <p:cNvPr id="4" name="Picture 3">
            <a:extLst>
              <a:ext uri="{FF2B5EF4-FFF2-40B4-BE49-F238E27FC236}">
                <a16:creationId xmlns:a16="http://schemas.microsoft.com/office/drawing/2014/main" id="{B15E18DB-2EC7-4FA5-843A-ACC70515FB15}"/>
              </a:ext>
            </a:extLst>
          </p:cNvPr>
          <p:cNvPicPr>
            <a:picLocks noChangeAspect="1"/>
          </p:cNvPicPr>
          <p:nvPr/>
        </p:nvPicPr>
        <p:blipFill>
          <a:blip r:embed="rId2"/>
          <a:stretch>
            <a:fillRect/>
          </a:stretch>
        </p:blipFill>
        <p:spPr>
          <a:xfrm flipH="1">
            <a:off x="304800" y="2209800"/>
            <a:ext cx="1371600" cy="1828800"/>
          </a:xfrm>
          <a:prstGeom prst="rect">
            <a:avLst/>
          </a:prstGeom>
        </p:spPr>
      </p:pic>
      <p:pic>
        <p:nvPicPr>
          <p:cNvPr id="7" name="Picture 6">
            <a:extLst>
              <a:ext uri="{FF2B5EF4-FFF2-40B4-BE49-F238E27FC236}">
                <a16:creationId xmlns:a16="http://schemas.microsoft.com/office/drawing/2014/main" id="{75283CC8-78E6-4628-A3AC-62A26C4167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4495800"/>
            <a:ext cx="1485900" cy="1905000"/>
          </a:xfrm>
          <a:prstGeom prst="rect">
            <a:avLst/>
          </a:prstGeom>
        </p:spPr>
      </p:pic>
    </p:spTree>
    <p:extLst>
      <p:ext uri="{BB962C8B-B14F-4D97-AF65-F5344CB8AC3E}">
        <p14:creationId xmlns:p14="http://schemas.microsoft.com/office/powerpoint/2010/main" val="30586109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6382584" cy="1143000"/>
          </a:xfrm>
        </p:spPr>
        <p:txBody>
          <a:bodyPr>
            <a:normAutofit/>
          </a:bodyPr>
          <a:lstStyle/>
          <a:p>
            <a:pPr algn="ctr"/>
            <a:r>
              <a:rPr lang="en-US" sz="3600" dirty="0">
                <a:solidFill>
                  <a:srgbClr val="660066"/>
                </a:solidFill>
              </a:rPr>
              <a:t>Corridor I recognition (2/2)</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100" b="0" i="0" u="none" strike="noStrike" kern="1200" cap="none" spc="0" normalizeH="0" baseline="0" noProof="0" smtClean="0">
                <a:ln>
                  <a:noFill/>
                </a:ln>
                <a:solidFill>
                  <a:srgbClr val="B13F9A"/>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100" b="0" i="0" u="none" strike="noStrike" kern="1200" cap="none" spc="0" normalizeH="0" baseline="0" noProof="0">
              <a:ln>
                <a:noFill/>
              </a:ln>
              <a:solidFill>
                <a:srgbClr val="B13F9A"/>
              </a:solidFill>
              <a:effectLst/>
              <a:uLnTx/>
              <a:uFillTx/>
              <a:latin typeface="Trebuchet MS"/>
              <a:ea typeface="+mn-ea"/>
              <a:cs typeface="+mn-cs"/>
            </a:endParaRPr>
          </a:p>
        </p:txBody>
      </p:sp>
      <p:sp>
        <p:nvSpPr>
          <p:cNvPr id="4" name="Rectangle 3">
            <a:extLst>
              <a:ext uri="{FF2B5EF4-FFF2-40B4-BE49-F238E27FC236}">
                <a16:creationId xmlns:a16="http://schemas.microsoft.com/office/drawing/2014/main" id="{DDB9DF84-4065-4D4D-9C07-5D5328FA08B6}"/>
              </a:ext>
            </a:extLst>
          </p:cNvPr>
          <p:cNvSpPr/>
          <p:nvPr/>
        </p:nvSpPr>
        <p:spPr>
          <a:xfrm>
            <a:off x="304800" y="1600200"/>
            <a:ext cx="7772400" cy="517064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HONORABLE MENTION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Brother Jerry Watkins (Mu 1969):  Brother Watkins currently serves as Co-Chair Of Tau Pi's mentoring program, Chairman of My Brothers Keeper( serves the needs of older brothers in the chapter particularly those over the age of 80), and Chapter Editor to the </a:t>
            </a:r>
            <a:r>
              <a:rPr kumimoji="0" lang="en-US" sz="1800" b="0" i="0" u="none" strike="noStrike" kern="1200" cap="none" spc="0" normalizeH="0" baseline="0" noProof="0" dirty="0" err="1">
                <a:ln>
                  <a:noFill/>
                </a:ln>
                <a:solidFill>
                  <a:srgbClr val="660066"/>
                </a:solidFill>
                <a:effectLst/>
                <a:uLnTx/>
                <a:uFillTx/>
                <a:latin typeface="Trebuchet MS"/>
                <a:ea typeface="Calibri" panose="020F0502020204030204" pitchFamily="34" charset="0"/>
                <a:cs typeface="+mn-cs"/>
              </a:rPr>
              <a:t>Omegan</a:t>
            </a: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 Brother Watkins is also a key figure in making sure that Tau Pi's widows are not forgotten; he sends Holiday Cards to them and keeps them informed regarding chapter events.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Brother Michael Jackson (Mu Omicron 1970):  We want to thank Brother Jackson for his undying love and commitment to Omega!!  He leads by example and has influenced many brothers along his journey.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Brother William </a:t>
            </a:r>
            <a:r>
              <a:rPr kumimoji="0" lang="en-US" sz="1800" b="0" i="0" u="none" strike="noStrike" kern="1200" cap="none" spc="0" normalizeH="0" baseline="0" noProof="0" dirty="0" err="1">
                <a:ln>
                  <a:noFill/>
                </a:ln>
                <a:solidFill>
                  <a:srgbClr val="660066"/>
                </a:solidFill>
                <a:effectLst/>
                <a:uLnTx/>
                <a:uFillTx/>
                <a:latin typeface="Trebuchet MS"/>
                <a:ea typeface="Calibri" panose="020F0502020204030204" pitchFamily="34" charset="0"/>
                <a:cs typeface="+mn-cs"/>
              </a:rPr>
              <a:t>Haskett</a:t>
            </a: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 (Mu Rho 1981):  Brother </a:t>
            </a:r>
            <a:r>
              <a:rPr kumimoji="0" lang="en-US" sz="1800" b="0" i="0" u="none" strike="noStrike" kern="1200" cap="none" spc="0" normalizeH="0" baseline="0" noProof="0" dirty="0" err="1">
                <a:ln>
                  <a:noFill/>
                </a:ln>
                <a:solidFill>
                  <a:srgbClr val="660066"/>
                </a:solidFill>
                <a:effectLst/>
                <a:uLnTx/>
                <a:uFillTx/>
                <a:latin typeface="Trebuchet MS"/>
                <a:ea typeface="Calibri" panose="020F0502020204030204" pitchFamily="34" charset="0"/>
                <a:cs typeface="+mn-cs"/>
              </a:rPr>
              <a:t>Haskett</a:t>
            </a: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 facilitates numerous food and toy drives.  He is also the organizer of toy and food donations. Brother </a:t>
            </a:r>
            <a:r>
              <a:rPr kumimoji="0" lang="en-US" sz="1800" b="0" i="0" u="none" strike="noStrike" kern="1200" cap="none" spc="0" normalizeH="0" baseline="0" noProof="0" dirty="0" err="1">
                <a:ln>
                  <a:noFill/>
                </a:ln>
                <a:solidFill>
                  <a:srgbClr val="660066"/>
                </a:solidFill>
                <a:effectLst/>
                <a:uLnTx/>
                <a:uFillTx/>
                <a:latin typeface="Trebuchet MS"/>
                <a:ea typeface="Calibri" panose="020F0502020204030204" pitchFamily="34" charset="0"/>
                <a:cs typeface="+mn-cs"/>
              </a:rPr>
              <a:t>Haskett</a:t>
            </a: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 is a true leader and is instrumental to the success of Pi Omega Chapter’s Social Action Committee.</a:t>
            </a:r>
          </a:p>
        </p:txBody>
      </p:sp>
    </p:spTree>
    <p:extLst>
      <p:ext uri="{BB962C8B-B14F-4D97-AF65-F5344CB8AC3E}">
        <p14:creationId xmlns:p14="http://schemas.microsoft.com/office/powerpoint/2010/main" val="4681233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00172"/>
            <a:ext cx="6382584" cy="1143000"/>
          </a:xfrm>
        </p:spPr>
        <p:txBody>
          <a:bodyPr>
            <a:normAutofit/>
          </a:bodyPr>
          <a:lstStyle/>
          <a:p>
            <a:pPr algn="ctr"/>
            <a:r>
              <a:rPr lang="en-US" sz="3600" dirty="0">
                <a:solidFill>
                  <a:srgbClr val="660066"/>
                </a:solidFill>
              </a:rPr>
              <a:t>Corridor I 50 (plus) years of service (1/2) </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100" b="0" i="0" u="none" strike="noStrike" kern="1200" cap="none" spc="0" normalizeH="0" baseline="0" noProof="0" smtClean="0">
                <a:ln>
                  <a:noFill/>
                </a:ln>
                <a:solidFill>
                  <a:srgbClr val="B13F9A"/>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100" b="0" i="0" u="none" strike="noStrike" kern="1200" cap="none" spc="0" normalizeH="0" baseline="0" noProof="0">
              <a:ln>
                <a:noFill/>
              </a:ln>
              <a:solidFill>
                <a:srgbClr val="B13F9A"/>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D463E830-39C5-47CD-A6AF-82673C96B2E3}"/>
              </a:ext>
            </a:extLst>
          </p:cNvPr>
          <p:cNvSpPr/>
          <p:nvPr/>
        </p:nvSpPr>
        <p:spPr>
          <a:xfrm>
            <a:off x="228600" y="1600200"/>
            <a:ext cx="72390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LET US ALL CONGRATULATE BROTHER STANSBURY AND THE FOLLOWING LIST OF BROTHERS ON ACHIEVING 50 OR MORE YEARS OF SERVICE TO OUR BELOVED FRATERNITY.  WE WOULD ALSO LIKE TO THANK EACH OF THEM FOR THE BRIDGES THEY BUILD AND THE TRAILS THEY BLAZE FOR THE REST OF US!!</a:t>
            </a:r>
          </a:p>
        </p:txBody>
      </p:sp>
      <p:pic>
        <p:nvPicPr>
          <p:cNvPr id="4" name="Picture 3">
            <a:extLst>
              <a:ext uri="{FF2B5EF4-FFF2-40B4-BE49-F238E27FC236}">
                <a16:creationId xmlns:a16="http://schemas.microsoft.com/office/drawing/2014/main" id="{69689385-127C-44AB-939F-1E4CE1B02B4A}"/>
              </a:ext>
            </a:extLst>
          </p:cNvPr>
          <p:cNvPicPr>
            <a:picLocks noChangeAspect="1"/>
          </p:cNvPicPr>
          <p:nvPr/>
        </p:nvPicPr>
        <p:blipFill>
          <a:blip r:embed="rId2"/>
          <a:stretch>
            <a:fillRect/>
          </a:stretch>
        </p:blipFill>
        <p:spPr>
          <a:xfrm>
            <a:off x="5064092" y="3010525"/>
            <a:ext cx="2920596" cy="3142588"/>
          </a:xfrm>
          <a:prstGeom prst="rect">
            <a:avLst/>
          </a:prstGeom>
        </p:spPr>
      </p:pic>
      <p:sp>
        <p:nvSpPr>
          <p:cNvPr id="6" name="Rectangle 5">
            <a:extLst>
              <a:ext uri="{FF2B5EF4-FFF2-40B4-BE49-F238E27FC236}">
                <a16:creationId xmlns:a16="http://schemas.microsoft.com/office/drawing/2014/main" id="{EA4E37EA-97F6-45CA-939C-2768AE087783}"/>
              </a:ext>
            </a:extLst>
          </p:cNvPr>
          <p:cNvSpPr/>
          <p:nvPr/>
        </p:nvSpPr>
        <p:spPr>
          <a:xfrm>
            <a:off x="152399" y="3962400"/>
            <a:ext cx="4800600" cy="147732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Initiated in 1947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Pi Alpha Chapter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Charter Member of Pi Epsilon Chapter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Charter Member and Past Basileus of Iota Nu Chapter</a:t>
            </a:r>
          </a:p>
        </p:txBody>
      </p:sp>
      <p:sp>
        <p:nvSpPr>
          <p:cNvPr id="7" name="Rectangle 6">
            <a:extLst>
              <a:ext uri="{FF2B5EF4-FFF2-40B4-BE49-F238E27FC236}">
                <a16:creationId xmlns:a16="http://schemas.microsoft.com/office/drawing/2014/main" id="{3077911C-EED5-4B6F-8657-6E1427DB21B5}"/>
              </a:ext>
            </a:extLst>
          </p:cNvPr>
          <p:cNvSpPr/>
          <p:nvPr/>
        </p:nvSpPr>
        <p:spPr>
          <a:xfrm>
            <a:off x="4974225" y="6096000"/>
            <a:ext cx="314278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Brother Russell Stansbury</a:t>
            </a:r>
          </a:p>
        </p:txBody>
      </p:sp>
    </p:spTree>
    <p:extLst>
      <p:ext uri="{BB962C8B-B14F-4D97-AF65-F5344CB8AC3E}">
        <p14:creationId xmlns:p14="http://schemas.microsoft.com/office/powerpoint/2010/main" val="23190586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0130"/>
            <a:ext cx="6382584" cy="1143000"/>
          </a:xfrm>
        </p:spPr>
        <p:txBody>
          <a:bodyPr>
            <a:normAutofit/>
          </a:bodyPr>
          <a:lstStyle/>
          <a:p>
            <a:pPr algn="ctr"/>
            <a:r>
              <a:rPr lang="en-US" sz="3600" dirty="0">
                <a:solidFill>
                  <a:srgbClr val="660066"/>
                </a:solidFill>
              </a:rPr>
              <a:t>Corridor I 50 (plus) years of service (2/2) </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100" b="0" i="0" u="none" strike="noStrike" kern="1200" cap="none" spc="0" normalizeH="0" baseline="0" noProof="0" smtClean="0">
                <a:ln>
                  <a:noFill/>
                </a:ln>
                <a:solidFill>
                  <a:srgbClr val="B13F9A"/>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100" b="0" i="0" u="none" strike="noStrike" kern="1200" cap="none" spc="0" normalizeH="0" baseline="0" noProof="0">
              <a:ln>
                <a:noFill/>
              </a:ln>
              <a:solidFill>
                <a:srgbClr val="B13F9A"/>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D463E830-39C5-47CD-A6AF-82673C96B2E3}"/>
              </a:ext>
            </a:extLst>
          </p:cNvPr>
          <p:cNvSpPr/>
          <p:nvPr/>
        </p:nvSpPr>
        <p:spPr>
          <a:xfrm>
            <a:off x="228600" y="1600200"/>
            <a:ext cx="7239000" cy="480131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LET US ALL CONGRATULATE BROTHER STANSBURY AND THE FOLLOWING LIST OF BROTHERS ON ACHIEVING 50 OR MORE YEARS OF SERVICE TO OUR BELOVED FRATERNITY.  WE WOULD ALSO LIKE TO THANK EACH OF THEM FOR THE BRIDGES THEY BUILD AND THE TRAILS THEY BLAZE FOR THE REST OF 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Brother Lester Buster initiated 1953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Brother Charles Alston initiated 1955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Brother Lonnie Liston Smith initiated 1958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Brother James Monroe initiated 1960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Brother Emil Cromwell initiated 1962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p:txBody>
      </p:sp>
    </p:spTree>
    <p:extLst>
      <p:ext uri="{BB962C8B-B14F-4D97-AF65-F5344CB8AC3E}">
        <p14:creationId xmlns:p14="http://schemas.microsoft.com/office/powerpoint/2010/main" val="29582545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0130"/>
            <a:ext cx="6382584" cy="1143000"/>
          </a:xfrm>
        </p:spPr>
        <p:txBody>
          <a:bodyPr>
            <a:normAutofit/>
          </a:bodyPr>
          <a:lstStyle/>
          <a:p>
            <a:pPr algn="ctr"/>
            <a:r>
              <a:rPr lang="en-US" sz="3600" dirty="0">
                <a:solidFill>
                  <a:srgbClr val="660066"/>
                </a:solidFill>
              </a:rPr>
              <a:t>CORRIDOR I HONORED Brothers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100" b="0" i="0" u="none" strike="noStrike" kern="1200" cap="none" spc="0" normalizeH="0" baseline="0" noProof="0" smtClean="0">
                <a:ln>
                  <a:noFill/>
                </a:ln>
                <a:solidFill>
                  <a:srgbClr val="B13F9A"/>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100" b="0" i="0" u="none" strike="noStrike" kern="1200" cap="none" spc="0" normalizeH="0" baseline="0" noProof="0">
              <a:ln>
                <a:noFill/>
              </a:ln>
              <a:solidFill>
                <a:srgbClr val="B13F9A"/>
              </a:solidFill>
              <a:effectLst/>
              <a:uLnTx/>
              <a:uFillTx/>
              <a:latin typeface="Trebuchet MS"/>
              <a:ea typeface="+mn-ea"/>
              <a:cs typeface="+mn-cs"/>
            </a:endParaRPr>
          </a:p>
        </p:txBody>
      </p:sp>
      <p:sp>
        <p:nvSpPr>
          <p:cNvPr id="9" name="Rectangle 8">
            <a:extLst>
              <a:ext uri="{FF2B5EF4-FFF2-40B4-BE49-F238E27FC236}">
                <a16:creationId xmlns:a16="http://schemas.microsoft.com/office/drawing/2014/main" id="{38E59321-891F-4F9D-83FF-44181E3A8B40}"/>
              </a:ext>
            </a:extLst>
          </p:cNvPr>
          <p:cNvSpPr/>
          <p:nvPr/>
        </p:nvSpPr>
        <p:spPr>
          <a:xfrm>
            <a:off x="228600" y="1582340"/>
            <a:ext cx="7239000" cy="480131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AS LONG AS THOUGHTS OF A FRIEND LIVE IN THE HEART, TRUE FRIENDSHIP WILL NEVER PART…WE WOULD LIKE TO GIVE HONOR TO THE FOLLOWING FALLEN BROTHERS: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Trebuchet MS" panose="020B0603020202020204" pitchFamily="34" charset="0"/>
              <a:buChar char="Ω"/>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Brother Charles Elliot (Gamma Kappa Chapter, 1976)</a:t>
            </a:r>
          </a:p>
          <a:p>
            <a:pPr marL="285750" marR="0" lvl="0" indent="-285750" algn="l" defTabSz="914400" rtl="0" eaLnBrk="1" fontAlgn="auto" latinLnBrk="0" hangingPunct="1">
              <a:lnSpc>
                <a:spcPct val="100000"/>
              </a:lnSpc>
              <a:spcBef>
                <a:spcPts val="0"/>
              </a:spcBef>
              <a:spcAft>
                <a:spcPts val="0"/>
              </a:spcAft>
              <a:buClrTx/>
              <a:buSzTx/>
              <a:buFont typeface="Trebuchet MS" panose="020B0603020202020204" pitchFamily="34" charset="0"/>
              <a:buChar char="Ω"/>
              <a:tabLst/>
              <a:defRPr/>
            </a:pPr>
            <a:endPar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Trebuchet MS" panose="020B0603020202020204" pitchFamily="34" charset="0"/>
              <a:buChar char="Ω"/>
              <a:tabLst/>
              <a:defRPr/>
            </a:pPr>
            <a:endPar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Trebuchet MS" panose="020B0603020202020204" pitchFamily="34" charset="0"/>
              <a:buChar char="Ω"/>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Brother Daniel Harrison, Sr (Rho Chapter, 1986)</a:t>
            </a:r>
          </a:p>
          <a:p>
            <a:pPr marL="285750" marR="0" lvl="0" indent="-285750" algn="l" defTabSz="914400" rtl="0" eaLnBrk="1" fontAlgn="auto" latinLnBrk="0" hangingPunct="1">
              <a:lnSpc>
                <a:spcPct val="100000"/>
              </a:lnSpc>
              <a:spcBef>
                <a:spcPts val="0"/>
              </a:spcBef>
              <a:spcAft>
                <a:spcPts val="0"/>
              </a:spcAft>
              <a:buClrTx/>
              <a:buSzTx/>
              <a:buFont typeface="Trebuchet MS" panose="020B0603020202020204" pitchFamily="34" charset="0"/>
              <a:buChar char="Ω"/>
              <a:tabLst/>
              <a:defRPr/>
            </a:pPr>
            <a:endPar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Trebuchet MS" panose="020B0603020202020204" pitchFamily="34" charset="0"/>
              <a:buChar char="Ω"/>
              <a:tabLst/>
              <a:defRPr/>
            </a:pPr>
            <a:endPar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Trebuchet MS" panose="020B0603020202020204" pitchFamily="34" charset="0"/>
              <a:buChar char="Ω"/>
              <a:tabLst/>
              <a:defRPr/>
            </a:pPr>
            <a:r>
              <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rPr>
              <a:t>Brother Anthony “Tony” Lee (Beta Gamma Chapter, 1989)</a:t>
            </a:r>
          </a:p>
          <a:p>
            <a:pPr marL="285750" marR="0" lvl="0" indent="-285750" algn="l" defTabSz="914400" rtl="0" eaLnBrk="1" fontAlgn="auto" latinLnBrk="0" hangingPunct="1">
              <a:lnSpc>
                <a:spcPct val="100000"/>
              </a:lnSpc>
              <a:spcBef>
                <a:spcPts val="0"/>
              </a:spcBef>
              <a:spcAft>
                <a:spcPts val="0"/>
              </a:spcAft>
              <a:buClrTx/>
              <a:buSzTx/>
              <a:buFont typeface="Trebuchet MS" panose="020B0603020202020204" pitchFamily="34" charset="0"/>
              <a:buChar char="Ω"/>
              <a:tabLst/>
              <a:defRPr/>
            </a:pPr>
            <a:endPar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60066"/>
              </a:solidFill>
              <a:effectLst/>
              <a:uLnTx/>
              <a:uFillTx/>
              <a:latin typeface="Trebuchet MS"/>
              <a:ea typeface="Calibri" panose="020F0502020204030204" pitchFamily="34" charset="0"/>
              <a:cs typeface="+mn-cs"/>
            </a:endParaRPr>
          </a:p>
        </p:txBody>
      </p:sp>
    </p:spTree>
    <p:extLst>
      <p:ext uri="{BB962C8B-B14F-4D97-AF65-F5344CB8AC3E}">
        <p14:creationId xmlns:p14="http://schemas.microsoft.com/office/powerpoint/2010/main" val="3005476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713" y="762000"/>
            <a:ext cx="6382584" cy="1143000"/>
          </a:xfrm>
        </p:spPr>
        <p:txBody>
          <a:bodyPr>
            <a:normAutofit fontScale="90000"/>
          </a:bodyPr>
          <a:lstStyle/>
          <a:p>
            <a:pPr algn="ctr"/>
            <a:r>
              <a:rPr lang="en-US" sz="4000" b="1" dirty="0">
                <a:solidFill>
                  <a:srgbClr val="660066"/>
                </a:solidFill>
              </a:rPr>
              <a:t>Upcoming Events</a:t>
            </a:r>
            <a:br>
              <a:rPr lang="en-US" sz="4000" b="1" dirty="0">
                <a:solidFill>
                  <a:srgbClr val="660066"/>
                </a:solidFill>
              </a:rPr>
            </a:br>
            <a:br>
              <a:rPr lang="en-US" sz="4000" b="1" dirty="0">
                <a:solidFill>
                  <a:srgbClr val="660066"/>
                </a:solidFill>
              </a:rPr>
            </a:br>
            <a:endParaRPr lang="en-US" dirty="0">
              <a:solidFill>
                <a:srgbClr val="660066"/>
              </a:solidFill>
            </a:endParaRPr>
          </a:p>
        </p:txBody>
      </p:sp>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6</a:t>
            </a:fld>
            <a:endParaRPr lang="en-US">
              <a:solidFill>
                <a:srgbClr val="B13F9A"/>
              </a:solidFill>
            </a:endParaRPr>
          </a:p>
        </p:txBody>
      </p:sp>
      <p:sp>
        <p:nvSpPr>
          <p:cNvPr id="5" name="Rectangle 4">
            <a:extLst>
              <a:ext uri="{FF2B5EF4-FFF2-40B4-BE49-F238E27FC236}">
                <a16:creationId xmlns:a16="http://schemas.microsoft.com/office/drawing/2014/main" id="{4998A692-9B74-407C-8E42-A01542F0F91F}"/>
              </a:ext>
            </a:extLst>
          </p:cNvPr>
          <p:cNvSpPr/>
          <p:nvPr/>
        </p:nvSpPr>
        <p:spPr>
          <a:xfrm>
            <a:off x="125480" y="1676400"/>
            <a:ext cx="7875519" cy="3847207"/>
          </a:xfrm>
          <a:prstGeom prst="rect">
            <a:avLst/>
          </a:prstGeom>
        </p:spPr>
        <p:txBody>
          <a:bodyPr wrap="square">
            <a:spAutoFit/>
          </a:bodyPr>
          <a:lstStyle/>
          <a:p>
            <a:r>
              <a:rPr lang="en-US" b="1" u="sng" dirty="0">
                <a:solidFill>
                  <a:srgbClr val="660066"/>
                </a:solidFill>
                <a:ea typeface="Calibri" panose="020F0502020204030204" pitchFamily="34" charset="0"/>
              </a:rPr>
              <a:t>CORRIDOR I UPCOMING EVENTS</a:t>
            </a:r>
          </a:p>
          <a:p>
            <a:endParaRPr lang="en-US" b="1" i="1" u="sng" dirty="0">
              <a:solidFill>
                <a:srgbClr val="660066"/>
              </a:solidFill>
              <a:ea typeface="Calibri" panose="020F0502020204030204" pitchFamily="34" charset="0"/>
            </a:endParaRPr>
          </a:p>
          <a:p>
            <a:pPr marL="285750" indent="-285750">
              <a:spcAft>
                <a:spcPts val="1200"/>
              </a:spcAft>
              <a:buFont typeface="Arial" panose="020B0604020202020204" pitchFamily="34" charset="0"/>
              <a:buChar char="•"/>
            </a:pPr>
            <a:r>
              <a:rPr lang="en-US" dirty="0">
                <a:solidFill>
                  <a:srgbClr val="660066"/>
                </a:solidFill>
                <a:ea typeface="Calibri" panose="020F0502020204030204" pitchFamily="34" charset="0"/>
              </a:rPr>
              <a:t>Update of website content continued:</a:t>
            </a:r>
          </a:p>
          <a:p>
            <a:pPr marL="285750" indent="-285750">
              <a:spcAft>
                <a:spcPts val="1200"/>
              </a:spcAft>
              <a:buFontTx/>
              <a:buChar char="-"/>
            </a:pPr>
            <a:r>
              <a:rPr lang="en-US" dirty="0">
                <a:solidFill>
                  <a:srgbClr val="660066"/>
                </a:solidFill>
                <a:ea typeface="Calibri" panose="020F0502020204030204" pitchFamily="34" charset="0"/>
              </a:rPr>
              <a:t>Spotlight on Bro. Cameron "Cam" Kinley of Iota Mu </a:t>
            </a:r>
            <a:r>
              <a:rPr lang="en-US" dirty="0" err="1">
                <a:solidFill>
                  <a:srgbClr val="660066"/>
                </a:solidFill>
                <a:ea typeface="Calibri" panose="020F0502020204030204" pitchFamily="34" charset="0"/>
              </a:rPr>
              <a:t>Mu</a:t>
            </a:r>
            <a:r>
              <a:rPr lang="en-US" dirty="0">
                <a:solidFill>
                  <a:srgbClr val="660066"/>
                </a:solidFill>
                <a:ea typeface="Calibri" panose="020F0502020204030204" pitchFamily="34" charset="0"/>
              </a:rPr>
              <a:t> Chapter for all his walks of life in the community, in school, and on the football field. </a:t>
            </a:r>
          </a:p>
          <a:p>
            <a:pPr marL="285750" indent="-285750">
              <a:spcAft>
                <a:spcPts val="1200"/>
              </a:spcAft>
              <a:buFontTx/>
              <a:buChar char="-"/>
            </a:pPr>
            <a:r>
              <a:rPr lang="en-US" dirty="0">
                <a:solidFill>
                  <a:srgbClr val="660066"/>
                </a:solidFill>
                <a:ea typeface="Calibri" panose="020F0502020204030204" pitchFamily="34" charset="0"/>
              </a:rPr>
              <a:t>National Kidney Foundation walks throughout various areas in Corridor I providing registration information and partnership information for Omega Psi Phi Fraternity, Inc.</a:t>
            </a:r>
          </a:p>
          <a:p>
            <a:pPr>
              <a:spcAft>
                <a:spcPts val="1200"/>
              </a:spcAft>
            </a:pPr>
            <a:endParaRPr lang="en-US" dirty="0">
              <a:solidFill>
                <a:srgbClr val="660066"/>
              </a:solidFill>
              <a:ea typeface="Calibri" panose="020F0502020204030204" pitchFamily="34" charset="0"/>
            </a:endParaRPr>
          </a:p>
          <a:p>
            <a:pPr marL="285750" indent="-285750">
              <a:spcAft>
                <a:spcPts val="1200"/>
              </a:spcAft>
              <a:buFont typeface="Arial" panose="020B0604020202020204" pitchFamily="34" charset="0"/>
              <a:buChar char="•"/>
            </a:pPr>
            <a:endParaRPr lang="en-US" dirty="0">
              <a:solidFill>
                <a:srgbClr val="660066"/>
              </a:solidFill>
              <a:ea typeface="Calibri" panose="020F0502020204030204" pitchFamily="34" charset="0"/>
            </a:endParaRPr>
          </a:p>
          <a:p>
            <a:pPr marL="285750" indent="-285750">
              <a:spcAft>
                <a:spcPts val="1200"/>
              </a:spcAft>
              <a:buFont typeface="Arial" panose="020B0604020202020204" pitchFamily="34" charset="0"/>
              <a:buChar char="•"/>
            </a:pPr>
            <a:endParaRPr lang="en-US" sz="1400" dirty="0">
              <a:solidFill>
                <a:srgbClr val="660066"/>
              </a:solidFill>
              <a:ea typeface="Calibri" panose="020F0502020204030204" pitchFamily="34" charset="0"/>
            </a:endParaRPr>
          </a:p>
        </p:txBody>
      </p:sp>
    </p:spTree>
    <p:extLst>
      <p:ext uri="{BB962C8B-B14F-4D97-AF65-F5344CB8AC3E}">
        <p14:creationId xmlns:p14="http://schemas.microsoft.com/office/powerpoint/2010/main" val="2445966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488" y="73152"/>
            <a:ext cx="6382584" cy="1143000"/>
          </a:xfrm>
        </p:spPr>
        <p:txBody>
          <a:bodyPr>
            <a:normAutofit/>
          </a:bodyPr>
          <a:lstStyle/>
          <a:p>
            <a:r>
              <a:rPr lang="en-US" sz="4000" b="1">
                <a:solidFill>
                  <a:srgbClr val="660066"/>
                </a:solidFill>
              </a:rPr>
              <a:t>Budget</a:t>
            </a:r>
            <a:endParaRPr lang="en-US" sz="4000" b="1" dirty="0">
              <a:solidFill>
                <a:srgbClr val="660066"/>
              </a:solidFill>
            </a:endParaRPr>
          </a:p>
        </p:txBody>
      </p:sp>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7</a:t>
            </a:fld>
            <a:endParaRPr lang="en-US">
              <a:solidFill>
                <a:srgbClr val="B13F9A"/>
              </a:solidFill>
            </a:endParaRPr>
          </a:p>
        </p:txBody>
      </p:sp>
      <p:pic>
        <p:nvPicPr>
          <p:cNvPr id="4" name="Picture 3">
            <a:extLst>
              <a:ext uri="{FF2B5EF4-FFF2-40B4-BE49-F238E27FC236}">
                <a16:creationId xmlns:a16="http://schemas.microsoft.com/office/drawing/2014/main" id="{841D27EC-C953-4898-8345-063322A2DF74}"/>
              </a:ext>
            </a:extLst>
          </p:cNvPr>
          <p:cNvPicPr>
            <a:picLocks noChangeAspect="1"/>
          </p:cNvPicPr>
          <p:nvPr/>
        </p:nvPicPr>
        <p:blipFill>
          <a:blip r:embed="rId2"/>
          <a:stretch>
            <a:fillRect/>
          </a:stretch>
        </p:blipFill>
        <p:spPr>
          <a:xfrm>
            <a:off x="1295400" y="3081498"/>
            <a:ext cx="7260965" cy="695004"/>
          </a:xfrm>
          <a:prstGeom prst="rect">
            <a:avLst/>
          </a:prstGeom>
        </p:spPr>
      </p:pic>
    </p:spTree>
    <p:extLst>
      <p:ext uri="{BB962C8B-B14F-4D97-AF65-F5344CB8AC3E}">
        <p14:creationId xmlns:p14="http://schemas.microsoft.com/office/powerpoint/2010/main" val="677789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609600"/>
            <a:ext cx="6382584" cy="1143000"/>
          </a:xfrm>
        </p:spPr>
        <p:txBody>
          <a:bodyPr>
            <a:normAutofit fontScale="90000"/>
          </a:bodyPr>
          <a:lstStyle/>
          <a:p>
            <a:r>
              <a:rPr lang="en-US" sz="4000" b="1" dirty="0">
                <a:solidFill>
                  <a:srgbClr val="660066"/>
                </a:solidFill>
              </a:rPr>
              <a:t>Questions</a:t>
            </a:r>
            <a:br>
              <a:rPr lang="en-US" sz="4000" b="1" dirty="0">
                <a:solidFill>
                  <a:srgbClr val="660066"/>
                </a:solidFill>
              </a:rPr>
            </a:br>
            <a:endParaRPr lang="en-US" sz="4000" b="1" dirty="0">
              <a:solidFill>
                <a:srgbClr val="660066"/>
              </a:solidFill>
            </a:endParaRPr>
          </a:p>
        </p:txBody>
      </p:sp>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8</a:t>
            </a:fld>
            <a:endParaRPr lang="en-US">
              <a:solidFill>
                <a:srgbClr val="B13F9A"/>
              </a:solidFill>
            </a:endParaRPr>
          </a:p>
        </p:txBody>
      </p:sp>
    </p:spTree>
    <p:extLst>
      <p:ext uri="{BB962C8B-B14F-4D97-AF65-F5344CB8AC3E}">
        <p14:creationId xmlns:p14="http://schemas.microsoft.com/office/powerpoint/2010/main" val="3564269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609600"/>
            <a:ext cx="6382584" cy="1143000"/>
          </a:xfrm>
        </p:spPr>
        <p:txBody>
          <a:bodyPr>
            <a:normAutofit fontScale="90000"/>
          </a:bodyPr>
          <a:lstStyle/>
          <a:p>
            <a:r>
              <a:rPr lang="en-US" sz="4000" dirty="0">
                <a:solidFill>
                  <a:srgbClr val="660066"/>
                </a:solidFill>
              </a:rPr>
              <a:t>Appendix</a:t>
            </a:r>
            <a:br>
              <a:rPr lang="en-US" sz="4000" b="1" dirty="0">
                <a:solidFill>
                  <a:srgbClr val="660066"/>
                </a:solidFill>
              </a:rPr>
            </a:br>
            <a:endParaRPr lang="en-US" sz="4000" b="1" dirty="0">
              <a:solidFill>
                <a:srgbClr val="660066"/>
              </a:solidFill>
            </a:endParaRPr>
          </a:p>
        </p:txBody>
      </p:sp>
      <p:sp>
        <p:nvSpPr>
          <p:cNvPr id="3" name="Slide Number Placeholder 2"/>
          <p:cNvSpPr>
            <a:spLocks noGrp="1"/>
          </p:cNvSpPr>
          <p:nvPr>
            <p:ph type="sldNum" sz="quarter" idx="12"/>
          </p:nvPr>
        </p:nvSpPr>
        <p:spPr/>
        <p:txBody>
          <a:bodyPr/>
          <a:lstStyle/>
          <a:p>
            <a:fld id="{6E2D2B3B-882E-40F3-A32F-6DD516915044}" type="slidenum">
              <a:rPr lang="en-US" smtClean="0">
                <a:solidFill>
                  <a:srgbClr val="B13F9A"/>
                </a:solidFill>
              </a:rPr>
              <a:pPr/>
              <a:t>9</a:t>
            </a:fld>
            <a:endParaRPr lang="en-US">
              <a:solidFill>
                <a:srgbClr val="B13F9A"/>
              </a:solidFill>
            </a:endParaRPr>
          </a:p>
        </p:txBody>
      </p:sp>
      <p:pic>
        <p:nvPicPr>
          <p:cNvPr id="4" name="Picture 3">
            <a:extLst>
              <a:ext uri="{FF2B5EF4-FFF2-40B4-BE49-F238E27FC236}">
                <a16:creationId xmlns:a16="http://schemas.microsoft.com/office/drawing/2014/main" id="{6B624484-7818-4511-A5AA-883CAF18F8F2}"/>
              </a:ext>
            </a:extLst>
          </p:cNvPr>
          <p:cNvPicPr>
            <a:picLocks noChangeAspect="1"/>
          </p:cNvPicPr>
          <p:nvPr/>
        </p:nvPicPr>
        <p:blipFill>
          <a:blip r:embed="rId2"/>
          <a:stretch>
            <a:fillRect/>
          </a:stretch>
        </p:blipFill>
        <p:spPr>
          <a:xfrm>
            <a:off x="0" y="2057400"/>
            <a:ext cx="8077200" cy="3407825"/>
          </a:xfrm>
          <a:prstGeom prst="rect">
            <a:avLst/>
          </a:prstGeom>
        </p:spPr>
      </p:pic>
    </p:spTree>
    <p:extLst>
      <p:ext uri="{BB962C8B-B14F-4D97-AF65-F5344CB8AC3E}">
        <p14:creationId xmlns:p14="http://schemas.microsoft.com/office/powerpoint/2010/main" val="25007964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14552</TotalTime>
  <Words>5639</Words>
  <Application>Microsoft Office PowerPoint</Application>
  <PresentationFormat>On-screen Show (4:3)</PresentationFormat>
  <Paragraphs>456</Paragraphs>
  <Slides>59</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59</vt:i4>
      </vt:variant>
    </vt:vector>
  </HeadingPairs>
  <TitlesOfParts>
    <vt:vector size="69" baseType="lpstr">
      <vt:lpstr>Arial</vt:lpstr>
      <vt:lpstr>Calibri</vt:lpstr>
      <vt:lpstr>Helvetica</vt:lpstr>
      <vt:lpstr>Symbol</vt:lpstr>
      <vt:lpstr>Tahoma</vt:lpstr>
      <vt:lpstr>Times New Roman</vt:lpstr>
      <vt:lpstr>Trebuchet MS</vt:lpstr>
      <vt:lpstr>Wingdings</vt:lpstr>
      <vt:lpstr>Wingdings 2</vt:lpstr>
      <vt:lpstr>Opulent</vt:lpstr>
      <vt:lpstr>PowerPoint Presentation</vt:lpstr>
      <vt:lpstr>agenda</vt:lpstr>
      <vt:lpstr>Updates Since Fall Council Meeting </vt:lpstr>
      <vt:lpstr>Updates Since Fall Council Meeting </vt:lpstr>
      <vt:lpstr>Upcoming Events  </vt:lpstr>
      <vt:lpstr>Upcoming Events  </vt:lpstr>
      <vt:lpstr>Budget</vt:lpstr>
      <vt:lpstr>Questions </vt:lpstr>
      <vt:lpstr>Appendix </vt:lpstr>
      <vt:lpstr>Appendix </vt:lpstr>
      <vt:lpstr>Chapter of the month gamma pi chapter (1/5) </vt:lpstr>
      <vt:lpstr>Chapter of the month gamma pi chapter (2/5) </vt:lpstr>
      <vt:lpstr>Chapter of the month gamma pi chapter (3/5) </vt:lpstr>
      <vt:lpstr>Chapter of the month gamma pi chapter (4/5) </vt:lpstr>
      <vt:lpstr>Chapter of the month gamma pi chapter (5/5) </vt:lpstr>
      <vt:lpstr>Alpha Delta Gamma Chapter highlights (1/1) </vt:lpstr>
      <vt:lpstr>Alpha lambda lambda chapter highlights (1/1)</vt:lpstr>
      <vt:lpstr>Epsilon sigma chapter highlights (1/6)</vt:lpstr>
      <vt:lpstr>Epsilon sigma chapter highlights (2/6)</vt:lpstr>
      <vt:lpstr>Epsilon sigma chapter highlights (3/6)</vt:lpstr>
      <vt:lpstr>Epsilon sigma chapter highlights (4/6)</vt:lpstr>
      <vt:lpstr>Epsilon sigma chapter highlights (5/6)</vt:lpstr>
      <vt:lpstr>Epsilon sigma chapter highlights (6/6)</vt:lpstr>
      <vt:lpstr>Theta Mu Mu chapter highlights (1/3)</vt:lpstr>
      <vt:lpstr>Theta Mu Mu chapter highlights (2/3)</vt:lpstr>
      <vt:lpstr>Theta Mu Mu chapter highlights (3/3)</vt:lpstr>
      <vt:lpstr>Iota mu mu Chapter highlights (1/3)</vt:lpstr>
      <vt:lpstr>Iota mu mu Chapter highlights (2/3)</vt:lpstr>
      <vt:lpstr>Iota mu mu Chapter highlights (3/3)</vt:lpstr>
      <vt:lpstr>Iota nu Chapter highlights (1/3)</vt:lpstr>
      <vt:lpstr>Iota nu Chapter highlights (2/3)</vt:lpstr>
      <vt:lpstr>Iota nu Chapter highlights (3/3)</vt:lpstr>
      <vt:lpstr>Lambda gamma gamma Chapter highlights (1/2)</vt:lpstr>
      <vt:lpstr>Lambda gamma gamma Chapter highlights (2/2)</vt:lpstr>
      <vt:lpstr>Mu Nu Chapter highlights (1/2)</vt:lpstr>
      <vt:lpstr>Mu Nu Chapter highlights (2/2)</vt:lpstr>
      <vt:lpstr>Mu Rho Chapter highlights (1/10)</vt:lpstr>
      <vt:lpstr>Mu Rho Chapter highlights (2/10)</vt:lpstr>
      <vt:lpstr>Mu Rho Chapter highlights (3/10)</vt:lpstr>
      <vt:lpstr>Mu Rho Chapter highlights (4/10)</vt:lpstr>
      <vt:lpstr>Mu Rho Chapter highlights (5/10)</vt:lpstr>
      <vt:lpstr>Mu Rho Chapter highlights (6/10)</vt:lpstr>
      <vt:lpstr>Mu Rho Chapter highlights (7/10)</vt:lpstr>
      <vt:lpstr>Mu Rho Chapter highlights (8/10)</vt:lpstr>
      <vt:lpstr>Mu Rho Chapter highlights (9/10)</vt:lpstr>
      <vt:lpstr>Mu Rho Chapter highlights (10/10)</vt:lpstr>
      <vt:lpstr>Pi omega Chapter highlights (1/3)</vt:lpstr>
      <vt:lpstr>Pi omega Chapter highlights (2/3)</vt:lpstr>
      <vt:lpstr>Pi omega Chapter highlights (3/3)</vt:lpstr>
      <vt:lpstr>Tau Pi Chapter highlights (1/1)</vt:lpstr>
      <vt:lpstr>Chi Delta Chapter highlights (1/2)</vt:lpstr>
      <vt:lpstr>Chi Delta Chapter highlights (2/2)</vt:lpstr>
      <vt:lpstr>Corridor I chapters Omega Men of the year</vt:lpstr>
      <vt:lpstr>Corridor I chapters Omega Men of the year</vt:lpstr>
      <vt:lpstr>Corridor I brothers of the month (1/2)</vt:lpstr>
      <vt:lpstr>Corridor I recognition (2/2)</vt:lpstr>
      <vt:lpstr>Corridor I 50 (plus) years of service (1/2) </vt:lpstr>
      <vt:lpstr>Corridor I 50 (plus) years of service (2/2) </vt:lpstr>
      <vt:lpstr>CORRIDOR I HONORED Brothers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Donnell Foote</dc:creator>
  <cp:lastModifiedBy>Adams, Dwayne R</cp:lastModifiedBy>
  <cp:revision>471</cp:revision>
  <cp:lastPrinted>2020-05-15T19:35:22Z</cp:lastPrinted>
  <dcterms:created xsi:type="dcterms:W3CDTF">2016-10-07T00:01:08Z</dcterms:created>
  <dcterms:modified xsi:type="dcterms:W3CDTF">2021-02-04T18:05:21Z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69bf4a9-87bd-4dbf-a36c-1db5158e5def_Enabled">
    <vt:lpwstr>true</vt:lpwstr>
  </property>
  <property fmtid="{D5CDD505-2E9C-101B-9397-08002B2CF9AE}" pid="3" name="MSIP_Label_569bf4a9-87bd-4dbf-a36c-1db5158e5def_SetDate">
    <vt:lpwstr>2021-01-30T14:12:12Z</vt:lpwstr>
  </property>
  <property fmtid="{D5CDD505-2E9C-101B-9397-08002B2CF9AE}" pid="4" name="MSIP_Label_569bf4a9-87bd-4dbf-a36c-1db5158e5def_Method">
    <vt:lpwstr>Privileged</vt:lpwstr>
  </property>
  <property fmtid="{D5CDD505-2E9C-101B-9397-08002B2CF9AE}" pid="5" name="MSIP_Label_569bf4a9-87bd-4dbf-a36c-1db5158e5def_Name">
    <vt:lpwstr>569bf4a9-87bd-4dbf-a36c-1db5158e5def</vt:lpwstr>
  </property>
  <property fmtid="{D5CDD505-2E9C-101B-9397-08002B2CF9AE}" pid="6" name="MSIP_Label_569bf4a9-87bd-4dbf-a36c-1db5158e5def_SiteId">
    <vt:lpwstr>ea80952e-a476-42d4-aaf4-5457852b0f7e</vt:lpwstr>
  </property>
  <property fmtid="{D5CDD505-2E9C-101B-9397-08002B2CF9AE}" pid="7" name="MSIP_Label_569bf4a9-87bd-4dbf-a36c-1db5158e5def_ActionId">
    <vt:lpwstr>8c5986cb-6269-46bd-b081-8eb1289cbf6f</vt:lpwstr>
  </property>
  <property fmtid="{D5CDD505-2E9C-101B-9397-08002B2CF9AE}" pid="8" name="MSIP_Label_569bf4a9-87bd-4dbf-a36c-1db5158e5def_ContentBits">
    <vt:lpwstr>0</vt:lpwstr>
  </property>
</Properties>
</file>